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5" r:id="rId1"/>
  </p:sldMasterIdLst>
  <p:notesMasterIdLst>
    <p:notesMasterId r:id="rId26"/>
  </p:notesMasterIdLst>
  <p:handoutMasterIdLst>
    <p:handoutMasterId r:id="rId27"/>
  </p:handoutMasterIdLst>
  <p:sldIdLst>
    <p:sldId id="478" r:id="rId2"/>
    <p:sldId id="561" r:id="rId3"/>
    <p:sldId id="556" r:id="rId4"/>
    <p:sldId id="622" r:id="rId5"/>
    <p:sldId id="600" r:id="rId6"/>
    <p:sldId id="620" r:id="rId7"/>
    <p:sldId id="602" r:id="rId8"/>
    <p:sldId id="623" r:id="rId9"/>
    <p:sldId id="619" r:id="rId10"/>
    <p:sldId id="605" r:id="rId11"/>
    <p:sldId id="606" r:id="rId12"/>
    <p:sldId id="624" r:id="rId13"/>
    <p:sldId id="609" r:id="rId14"/>
    <p:sldId id="610" r:id="rId15"/>
    <p:sldId id="611" r:id="rId16"/>
    <p:sldId id="625" r:id="rId17"/>
    <p:sldId id="615" r:id="rId18"/>
    <p:sldId id="616" r:id="rId19"/>
    <p:sldId id="617" r:id="rId20"/>
    <p:sldId id="627" r:id="rId21"/>
    <p:sldId id="618" r:id="rId22"/>
    <p:sldId id="628" r:id="rId23"/>
    <p:sldId id="629" r:id="rId24"/>
    <p:sldId id="608" r:id="rId25"/>
  </p:sldIdLst>
  <p:sldSz cx="9902825" cy="6858000"/>
  <p:notesSz cx="9271000" cy="6997700"/>
  <p:kinsoku lang="ja-JP" invalStChars="、。，．・：；？！゛゜ヽヾゝゞ々ー’”）〕］｝〉》」』】°‰′″℃￠％ぁぃぅぇぉっゃゅょゎァィゥェォッャュョヮヵヶ!%),.:;?]}｡｣､･ｧｨｩｪｫｬｭｮｯｰﾞﾟ" invalEndChars="‘“（〔［｛〈《「『【￥＄$([\{｢￡"/>
  <p:defaultTextStyle>
    <a:defPPr>
      <a:defRPr lang="en-US"/>
    </a:defPPr>
    <a:lvl1pPr algn="l" rtl="0" fontAlgn="base">
      <a:spcBef>
        <a:spcPct val="0"/>
      </a:spcBef>
      <a:spcAft>
        <a:spcPct val="0"/>
      </a:spcAft>
      <a:defRPr sz="1200" kern="1200">
        <a:solidFill>
          <a:schemeClr val="tx1"/>
        </a:solidFill>
        <a:latin typeface="Arial" charset="0"/>
        <a:ea typeface="+mn-ea"/>
        <a:cs typeface="+mn-cs"/>
      </a:defRPr>
    </a:lvl1pPr>
    <a:lvl2pPr marL="457200" algn="l" rtl="0" fontAlgn="base">
      <a:spcBef>
        <a:spcPct val="0"/>
      </a:spcBef>
      <a:spcAft>
        <a:spcPct val="0"/>
      </a:spcAft>
      <a:defRPr sz="1200" kern="1200">
        <a:solidFill>
          <a:schemeClr val="tx1"/>
        </a:solidFill>
        <a:latin typeface="Arial" charset="0"/>
        <a:ea typeface="+mn-ea"/>
        <a:cs typeface="+mn-cs"/>
      </a:defRPr>
    </a:lvl2pPr>
    <a:lvl3pPr marL="914400" algn="l" rtl="0" fontAlgn="base">
      <a:spcBef>
        <a:spcPct val="0"/>
      </a:spcBef>
      <a:spcAft>
        <a:spcPct val="0"/>
      </a:spcAft>
      <a:defRPr sz="1200" kern="1200">
        <a:solidFill>
          <a:schemeClr val="tx1"/>
        </a:solidFill>
        <a:latin typeface="Arial" charset="0"/>
        <a:ea typeface="+mn-ea"/>
        <a:cs typeface="+mn-cs"/>
      </a:defRPr>
    </a:lvl3pPr>
    <a:lvl4pPr marL="1371600" algn="l" rtl="0" fontAlgn="base">
      <a:spcBef>
        <a:spcPct val="0"/>
      </a:spcBef>
      <a:spcAft>
        <a:spcPct val="0"/>
      </a:spcAft>
      <a:defRPr sz="1200" kern="1200">
        <a:solidFill>
          <a:schemeClr val="tx1"/>
        </a:solidFill>
        <a:latin typeface="Arial" charset="0"/>
        <a:ea typeface="+mn-ea"/>
        <a:cs typeface="+mn-cs"/>
      </a:defRPr>
    </a:lvl4pPr>
    <a:lvl5pPr marL="1828800" algn="l" rtl="0" fontAlgn="base">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900"/>
    <a:srgbClr val="FF9933"/>
    <a:srgbClr val="FFFFCC"/>
    <a:srgbClr val="FFCC99"/>
    <a:srgbClr val="99FF99"/>
    <a:srgbClr val="FF9999"/>
    <a:srgbClr val="CCCCFF"/>
    <a:srgbClr val="FFFF00"/>
    <a:srgbClr val="3333F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1774" autoAdjust="0"/>
    <p:restoredTop sz="99424" autoAdjust="0"/>
  </p:normalViewPr>
  <p:slideViewPr>
    <p:cSldViewPr snapToGrid="0">
      <p:cViewPr>
        <p:scale>
          <a:sx n="100" d="100"/>
          <a:sy n="100" d="100"/>
        </p:scale>
        <p:origin x="-1626" y="-276"/>
      </p:cViewPr>
      <p:guideLst>
        <p:guide orient="horz" pos="2688"/>
        <p:guide pos="9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104" d="100"/>
          <a:sy n="104" d="100"/>
        </p:scale>
        <p:origin x="-714" y="-96"/>
      </p:cViewPr>
      <p:guideLst>
        <p:guide orient="horz" pos="2204"/>
        <p:guide pos="292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CDA211-A0AF-4321-B9AB-8679A863AD2E}" type="doc">
      <dgm:prSet loTypeId="urn:microsoft.com/office/officeart/2005/8/layout/hProcess6" loCatId="process" qsTypeId="urn:microsoft.com/office/officeart/2005/8/quickstyle/3d2" qsCatId="3D" csTypeId="urn:microsoft.com/office/officeart/2005/8/colors/accent2_3" csCatId="accent2" phldr="1"/>
      <dgm:spPr/>
      <dgm:t>
        <a:bodyPr/>
        <a:lstStyle/>
        <a:p>
          <a:endParaRPr lang="en-US"/>
        </a:p>
      </dgm:t>
    </dgm:pt>
    <dgm:pt modelId="{613D5ED7-1103-4DE8-A26D-BEF0E7494F97}">
      <dgm:prSet phldrT="[Text]"/>
      <dgm:spPr/>
      <dgm:t>
        <a:bodyPr/>
        <a:lstStyle/>
        <a:p>
          <a:r>
            <a:rPr lang="en-US" dirty="0" smtClean="0"/>
            <a:t>Segment</a:t>
          </a:r>
        </a:p>
        <a:p>
          <a:r>
            <a:rPr lang="en-US" dirty="0" smtClean="0"/>
            <a:t>I</a:t>
          </a:r>
          <a:endParaRPr lang="en-US" dirty="0"/>
        </a:p>
      </dgm:t>
    </dgm:pt>
    <dgm:pt modelId="{3A58BA44-7639-4DC8-8C84-E721C71F385B}" type="parTrans" cxnId="{76EA4885-1EE2-421F-97A2-02C9EAA4D803}">
      <dgm:prSet/>
      <dgm:spPr/>
      <dgm:t>
        <a:bodyPr/>
        <a:lstStyle/>
        <a:p>
          <a:endParaRPr lang="en-US"/>
        </a:p>
      </dgm:t>
    </dgm:pt>
    <dgm:pt modelId="{CB3ED8CD-C65B-4D12-BAE5-DADD2B137C57}" type="sibTrans" cxnId="{76EA4885-1EE2-421F-97A2-02C9EAA4D803}">
      <dgm:prSet/>
      <dgm:spPr/>
      <dgm:t>
        <a:bodyPr/>
        <a:lstStyle/>
        <a:p>
          <a:endParaRPr lang="en-US"/>
        </a:p>
      </dgm:t>
    </dgm:pt>
    <dgm:pt modelId="{E932B5E2-C072-42F1-9BB6-2F8D5176A342}">
      <dgm:prSet phldrT="[Text]"/>
      <dgm:spPr/>
      <dgm:t>
        <a:bodyPr/>
        <a:lstStyle/>
        <a:p>
          <a:r>
            <a:rPr lang="en-US" dirty="0" smtClean="0"/>
            <a:t>Land Movement</a:t>
          </a:r>
          <a:endParaRPr lang="en-US" dirty="0"/>
        </a:p>
      </dgm:t>
    </dgm:pt>
    <dgm:pt modelId="{A7A82A62-EE90-4A79-893B-0B3563D8FB15}" type="parTrans" cxnId="{3D192157-8DD2-490F-AEE3-F9C7F2D591C6}">
      <dgm:prSet/>
      <dgm:spPr/>
      <dgm:t>
        <a:bodyPr/>
        <a:lstStyle/>
        <a:p>
          <a:endParaRPr lang="en-US"/>
        </a:p>
      </dgm:t>
    </dgm:pt>
    <dgm:pt modelId="{0137621F-C732-4C00-A0DD-3B185CC8EF66}" type="sibTrans" cxnId="{3D192157-8DD2-490F-AEE3-F9C7F2D591C6}">
      <dgm:prSet/>
      <dgm:spPr/>
      <dgm:t>
        <a:bodyPr/>
        <a:lstStyle/>
        <a:p>
          <a:endParaRPr lang="en-US"/>
        </a:p>
      </dgm:t>
    </dgm:pt>
    <dgm:pt modelId="{F825EFC9-B46E-4D72-8AB5-43A30B3C6EF7}">
      <dgm:prSet phldrT="[Text]"/>
      <dgm:spPr/>
      <dgm:t>
        <a:bodyPr/>
        <a:lstStyle/>
        <a:p>
          <a:r>
            <a:rPr lang="en-US" dirty="0" smtClean="0"/>
            <a:t>Segment II</a:t>
          </a:r>
          <a:endParaRPr lang="en-US" dirty="0"/>
        </a:p>
      </dgm:t>
    </dgm:pt>
    <dgm:pt modelId="{14837EAE-3A64-44E4-9050-3D6AD38D6D5C}" type="parTrans" cxnId="{8E21232B-BC08-4B2D-B48E-52ACDEE1C487}">
      <dgm:prSet/>
      <dgm:spPr/>
      <dgm:t>
        <a:bodyPr/>
        <a:lstStyle/>
        <a:p>
          <a:endParaRPr lang="en-US"/>
        </a:p>
      </dgm:t>
    </dgm:pt>
    <dgm:pt modelId="{7A6B2DC7-DD1A-42A3-99EB-D975552562AB}" type="sibTrans" cxnId="{8E21232B-BC08-4B2D-B48E-52ACDEE1C487}">
      <dgm:prSet/>
      <dgm:spPr/>
      <dgm:t>
        <a:bodyPr/>
        <a:lstStyle/>
        <a:p>
          <a:endParaRPr lang="en-US"/>
        </a:p>
      </dgm:t>
    </dgm:pt>
    <dgm:pt modelId="{746DA89C-8ED8-4C58-9AD8-BB48FB32CDDC}">
      <dgm:prSet phldrT="[Text]"/>
      <dgm:spPr/>
      <dgm:t>
        <a:bodyPr/>
        <a:lstStyle/>
        <a:p>
          <a:r>
            <a:rPr lang="en-US" dirty="0" smtClean="0"/>
            <a:t>APOE-APOD</a:t>
          </a:r>
          <a:endParaRPr lang="en-US" dirty="0"/>
        </a:p>
      </dgm:t>
    </dgm:pt>
    <dgm:pt modelId="{493FB2DC-3B92-4991-A77D-CC982454C6DB}" type="parTrans" cxnId="{E857B277-9468-4F43-BE39-BAED9804A0A3}">
      <dgm:prSet/>
      <dgm:spPr/>
      <dgm:t>
        <a:bodyPr/>
        <a:lstStyle/>
        <a:p>
          <a:endParaRPr lang="en-US"/>
        </a:p>
      </dgm:t>
    </dgm:pt>
    <dgm:pt modelId="{10E07368-B3B7-46C7-BD87-8025D1A34BA5}" type="sibTrans" cxnId="{E857B277-9468-4F43-BE39-BAED9804A0A3}">
      <dgm:prSet/>
      <dgm:spPr/>
      <dgm:t>
        <a:bodyPr/>
        <a:lstStyle/>
        <a:p>
          <a:endParaRPr lang="en-US"/>
        </a:p>
      </dgm:t>
    </dgm:pt>
    <dgm:pt modelId="{007979D2-D7FF-4D43-B887-856F3C754859}">
      <dgm:prSet phldrT="[Text]"/>
      <dgm:spPr/>
      <dgm:t>
        <a:bodyPr/>
        <a:lstStyle/>
        <a:p>
          <a:r>
            <a:rPr lang="en-US" dirty="0" smtClean="0"/>
            <a:t>Air Movement</a:t>
          </a:r>
          <a:endParaRPr lang="en-US" dirty="0"/>
        </a:p>
      </dgm:t>
    </dgm:pt>
    <dgm:pt modelId="{CD96BEE5-DC41-41FB-852F-353EE1CF283A}" type="parTrans" cxnId="{C7CD0F04-87C0-490C-B352-FC9CA38C3157}">
      <dgm:prSet/>
      <dgm:spPr/>
      <dgm:t>
        <a:bodyPr/>
        <a:lstStyle/>
        <a:p>
          <a:endParaRPr lang="en-US"/>
        </a:p>
      </dgm:t>
    </dgm:pt>
    <dgm:pt modelId="{237446E8-6CA7-45C4-B60A-92B8633ABE18}" type="sibTrans" cxnId="{C7CD0F04-87C0-490C-B352-FC9CA38C3157}">
      <dgm:prSet/>
      <dgm:spPr/>
      <dgm:t>
        <a:bodyPr/>
        <a:lstStyle/>
        <a:p>
          <a:endParaRPr lang="en-US"/>
        </a:p>
      </dgm:t>
    </dgm:pt>
    <dgm:pt modelId="{726DC57D-8B72-44CD-8983-AA481AC38DAF}">
      <dgm:prSet phldrT="[Text]"/>
      <dgm:spPr/>
      <dgm:t>
        <a:bodyPr/>
        <a:lstStyle/>
        <a:p>
          <a:r>
            <a:rPr lang="en-US" dirty="0" smtClean="0"/>
            <a:t>Segment</a:t>
          </a:r>
        </a:p>
        <a:p>
          <a:r>
            <a:rPr lang="en-US" dirty="0" smtClean="0"/>
            <a:t>III</a:t>
          </a:r>
          <a:endParaRPr lang="en-US" dirty="0"/>
        </a:p>
      </dgm:t>
    </dgm:pt>
    <dgm:pt modelId="{B8DAD699-5C02-4B5B-B44E-35CA47BA6CBC}" type="parTrans" cxnId="{01DD4CC3-D83F-46E0-A8C8-F4AD6D5E3F74}">
      <dgm:prSet/>
      <dgm:spPr/>
      <dgm:t>
        <a:bodyPr/>
        <a:lstStyle/>
        <a:p>
          <a:endParaRPr lang="en-US"/>
        </a:p>
      </dgm:t>
    </dgm:pt>
    <dgm:pt modelId="{5055A0AE-61FD-4F1F-93EE-FC9802EEA7A3}" type="sibTrans" cxnId="{01DD4CC3-D83F-46E0-A8C8-F4AD6D5E3F74}">
      <dgm:prSet/>
      <dgm:spPr/>
      <dgm:t>
        <a:bodyPr/>
        <a:lstStyle/>
        <a:p>
          <a:endParaRPr lang="en-US"/>
        </a:p>
      </dgm:t>
    </dgm:pt>
    <dgm:pt modelId="{BA1623EF-F977-45E1-9852-92F59D3F6B50}">
      <dgm:prSet phldrT="[Text]"/>
      <dgm:spPr/>
      <dgm:t>
        <a:bodyPr/>
        <a:lstStyle/>
        <a:p>
          <a:r>
            <a:rPr lang="en-US" dirty="0" smtClean="0"/>
            <a:t>APOD-Destination</a:t>
          </a:r>
          <a:endParaRPr lang="en-US" dirty="0"/>
        </a:p>
      </dgm:t>
    </dgm:pt>
    <dgm:pt modelId="{0DA29842-AB37-440E-B7FD-0133F4DBE228}" type="parTrans" cxnId="{1F40E9D9-E884-4C6B-BFCF-D3629E693912}">
      <dgm:prSet/>
      <dgm:spPr/>
      <dgm:t>
        <a:bodyPr/>
        <a:lstStyle/>
        <a:p>
          <a:endParaRPr lang="en-US"/>
        </a:p>
      </dgm:t>
    </dgm:pt>
    <dgm:pt modelId="{68AEE34C-DABC-412B-B3A7-BE3B8D84C5C4}" type="sibTrans" cxnId="{1F40E9D9-E884-4C6B-BFCF-D3629E693912}">
      <dgm:prSet/>
      <dgm:spPr/>
      <dgm:t>
        <a:bodyPr/>
        <a:lstStyle/>
        <a:p>
          <a:endParaRPr lang="en-US"/>
        </a:p>
      </dgm:t>
    </dgm:pt>
    <dgm:pt modelId="{20B0F4C0-3A21-4ADE-87A9-05ABA8501417}">
      <dgm:prSet phldrT="[Text]"/>
      <dgm:spPr/>
      <dgm:t>
        <a:bodyPr/>
        <a:lstStyle/>
        <a:p>
          <a:r>
            <a:rPr lang="en-US" dirty="0" smtClean="0"/>
            <a:t>Land Movement</a:t>
          </a:r>
          <a:endParaRPr lang="en-US" dirty="0"/>
        </a:p>
      </dgm:t>
    </dgm:pt>
    <dgm:pt modelId="{0DF9D762-DDB5-4C26-9B7A-BA8FCB584FEF}" type="parTrans" cxnId="{CE2B186A-40B4-47E5-9838-E434F0AA8CF6}">
      <dgm:prSet/>
      <dgm:spPr/>
      <dgm:t>
        <a:bodyPr/>
        <a:lstStyle/>
        <a:p>
          <a:endParaRPr lang="en-US"/>
        </a:p>
      </dgm:t>
    </dgm:pt>
    <dgm:pt modelId="{43A3CE4A-DBE9-465B-BD22-59A52BEEFBDA}" type="sibTrans" cxnId="{CE2B186A-40B4-47E5-9838-E434F0AA8CF6}">
      <dgm:prSet/>
      <dgm:spPr/>
      <dgm:t>
        <a:bodyPr/>
        <a:lstStyle/>
        <a:p>
          <a:endParaRPr lang="en-US"/>
        </a:p>
      </dgm:t>
    </dgm:pt>
    <dgm:pt modelId="{EDE1E456-9F0F-41C6-A173-1A1939BD0487}">
      <dgm:prSet phldrT="[Text]"/>
      <dgm:spPr/>
      <dgm:t>
        <a:bodyPr/>
        <a:lstStyle/>
        <a:p>
          <a:r>
            <a:rPr lang="en-US" dirty="0" smtClean="0"/>
            <a:t>Origin-APOE</a:t>
          </a:r>
          <a:endParaRPr lang="en-US" dirty="0"/>
        </a:p>
      </dgm:t>
    </dgm:pt>
    <dgm:pt modelId="{0AE7D65B-1269-474F-9268-76CC8C2273C9}" type="parTrans" cxnId="{0E685C06-53AE-43F9-A5EC-3D1358DFA262}">
      <dgm:prSet/>
      <dgm:spPr/>
      <dgm:t>
        <a:bodyPr/>
        <a:lstStyle/>
        <a:p>
          <a:endParaRPr lang="en-US"/>
        </a:p>
      </dgm:t>
    </dgm:pt>
    <dgm:pt modelId="{B9081A53-96F5-412D-94A4-5B8D18131CF4}" type="sibTrans" cxnId="{0E685C06-53AE-43F9-A5EC-3D1358DFA262}">
      <dgm:prSet/>
      <dgm:spPr/>
      <dgm:t>
        <a:bodyPr/>
        <a:lstStyle/>
        <a:p>
          <a:endParaRPr lang="en-US"/>
        </a:p>
      </dgm:t>
    </dgm:pt>
    <dgm:pt modelId="{0AE0EEC4-E2DE-4F99-A85C-B8E92E4507AE}" type="pres">
      <dgm:prSet presAssocID="{B1CDA211-A0AF-4321-B9AB-8679A863AD2E}" presName="theList" presStyleCnt="0">
        <dgm:presLayoutVars>
          <dgm:dir/>
          <dgm:animLvl val="lvl"/>
          <dgm:resizeHandles val="exact"/>
        </dgm:presLayoutVars>
      </dgm:prSet>
      <dgm:spPr/>
      <dgm:t>
        <a:bodyPr/>
        <a:lstStyle/>
        <a:p>
          <a:endParaRPr lang="en-US"/>
        </a:p>
      </dgm:t>
    </dgm:pt>
    <dgm:pt modelId="{1E9D7DC5-A22E-4C8F-8EAC-A1EBFDD721C2}" type="pres">
      <dgm:prSet presAssocID="{613D5ED7-1103-4DE8-A26D-BEF0E7494F97}" presName="compNode" presStyleCnt="0"/>
      <dgm:spPr/>
    </dgm:pt>
    <dgm:pt modelId="{521244A2-4C5B-4E16-9555-08B639418760}" type="pres">
      <dgm:prSet presAssocID="{613D5ED7-1103-4DE8-A26D-BEF0E7494F97}" presName="noGeometry" presStyleCnt="0"/>
      <dgm:spPr/>
    </dgm:pt>
    <dgm:pt modelId="{58F84A46-DD2D-4938-AA93-03B9474B8E2C}" type="pres">
      <dgm:prSet presAssocID="{613D5ED7-1103-4DE8-A26D-BEF0E7494F97}" presName="childTextVisible" presStyleLbl="bgAccFollowNode1" presStyleIdx="0" presStyleCnt="3">
        <dgm:presLayoutVars>
          <dgm:bulletEnabled val="1"/>
        </dgm:presLayoutVars>
      </dgm:prSet>
      <dgm:spPr/>
      <dgm:t>
        <a:bodyPr/>
        <a:lstStyle/>
        <a:p>
          <a:endParaRPr lang="en-US"/>
        </a:p>
      </dgm:t>
    </dgm:pt>
    <dgm:pt modelId="{E4967B37-8009-4432-9344-D56CA4067D7C}" type="pres">
      <dgm:prSet presAssocID="{613D5ED7-1103-4DE8-A26D-BEF0E7494F97}" presName="childTextHidden" presStyleLbl="bgAccFollowNode1" presStyleIdx="0" presStyleCnt="3"/>
      <dgm:spPr/>
      <dgm:t>
        <a:bodyPr/>
        <a:lstStyle/>
        <a:p>
          <a:endParaRPr lang="en-US"/>
        </a:p>
      </dgm:t>
    </dgm:pt>
    <dgm:pt modelId="{13C77F6C-5595-4739-A58E-8A492CBC6AD6}" type="pres">
      <dgm:prSet presAssocID="{613D5ED7-1103-4DE8-A26D-BEF0E7494F97}" presName="parentText" presStyleLbl="node1" presStyleIdx="0" presStyleCnt="3">
        <dgm:presLayoutVars>
          <dgm:chMax val="1"/>
          <dgm:bulletEnabled val="1"/>
        </dgm:presLayoutVars>
      </dgm:prSet>
      <dgm:spPr/>
      <dgm:t>
        <a:bodyPr/>
        <a:lstStyle/>
        <a:p>
          <a:endParaRPr lang="en-US"/>
        </a:p>
      </dgm:t>
    </dgm:pt>
    <dgm:pt modelId="{5F598C7B-61E0-4D0D-AF3D-FBB81DE9C59A}" type="pres">
      <dgm:prSet presAssocID="{613D5ED7-1103-4DE8-A26D-BEF0E7494F97}" presName="aSpace" presStyleCnt="0"/>
      <dgm:spPr/>
    </dgm:pt>
    <dgm:pt modelId="{DA7FF4A7-AD6D-4FA9-AD99-93CB1FBD22D1}" type="pres">
      <dgm:prSet presAssocID="{F825EFC9-B46E-4D72-8AB5-43A30B3C6EF7}" presName="compNode" presStyleCnt="0"/>
      <dgm:spPr/>
    </dgm:pt>
    <dgm:pt modelId="{1D93FFA0-FAC8-41C8-B3F7-6DC24EF08186}" type="pres">
      <dgm:prSet presAssocID="{F825EFC9-B46E-4D72-8AB5-43A30B3C6EF7}" presName="noGeometry" presStyleCnt="0"/>
      <dgm:spPr/>
    </dgm:pt>
    <dgm:pt modelId="{A5DAC042-54CF-4FEF-9F99-59B3DBD98DBE}" type="pres">
      <dgm:prSet presAssocID="{F825EFC9-B46E-4D72-8AB5-43A30B3C6EF7}" presName="childTextVisible" presStyleLbl="bgAccFollowNode1" presStyleIdx="1" presStyleCnt="3">
        <dgm:presLayoutVars>
          <dgm:bulletEnabled val="1"/>
        </dgm:presLayoutVars>
      </dgm:prSet>
      <dgm:spPr/>
      <dgm:t>
        <a:bodyPr/>
        <a:lstStyle/>
        <a:p>
          <a:endParaRPr lang="en-US"/>
        </a:p>
      </dgm:t>
    </dgm:pt>
    <dgm:pt modelId="{28F49A32-95E5-4B60-9888-AB8EAE7025D8}" type="pres">
      <dgm:prSet presAssocID="{F825EFC9-B46E-4D72-8AB5-43A30B3C6EF7}" presName="childTextHidden" presStyleLbl="bgAccFollowNode1" presStyleIdx="1" presStyleCnt="3"/>
      <dgm:spPr/>
      <dgm:t>
        <a:bodyPr/>
        <a:lstStyle/>
        <a:p>
          <a:endParaRPr lang="en-US"/>
        </a:p>
      </dgm:t>
    </dgm:pt>
    <dgm:pt modelId="{FE3C14FA-EADD-42EF-9B9B-D682AAF74DC1}" type="pres">
      <dgm:prSet presAssocID="{F825EFC9-B46E-4D72-8AB5-43A30B3C6EF7}" presName="parentText" presStyleLbl="node1" presStyleIdx="1" presStyleCnt="3">
        <dgm:presLayoutVars>
          <dgm:chMax val="1"/>
          <dgm:bulletEnabled val="1"/>
        </dgm:presLayoutVars>
      </dgm:prSet>
      <dgm:spPr/>
      <dgm:t>
        <a:bodyPr/>
        <a:lstStyle/>
        <a:p>
          <a:endParaRPr lang="en-US"/>
        </a:p>
      </dgm:t>
    </dgm:pt>
    <dgm:pt modelId="{89084C48-B178-49FB-8F3E-DEA1396CEFF3}" type="pres">
      <dgm:prSet presAssocID="{F825EFC9-B46E-4D72-8AB5-43A30B3C6EF7}" presName="aSpace" presStyleCnt="0"/>
      <dgm:spPr/>
    </dgm:pt>
    <dgm:pt modelId="{E1A0D6C2-0BD2-4FB6-884A-3AF7F3079A41}" type="pres">
      <dgm:prSet presAssocID="{726DC57D-8B72-44CD-8983-AA481AC38DAF}" presName="compNode" presStyleCnt="0"/>
      <dgm:spPr/>
    </dgm:pt>
    <dgm:pt modelId="{30F2C665-BE8F-4413-B9A0-9DBC602A9D97}" type="pres">
      <dgm:prSet presAssocID="{726DC57D-8B72-44CD-8983-AA481AC38DAF}" presName="noGeometry" presStyleCnt="0"/>
      <dgm:spPr/>
    </dgm:pt>
    <dgm:pt modelId="{F8F0E00D-50A8-49BD-9854-C5DFC6AE168C}" type="pres">
      <dgm:prSet presAssocID="{726DC57D-8B72-44CD-8983-AA481AC38DAF}" presName="childTextVisible" presStyleLbl="bgAccFollowNode1" presStyleIdx="2" presStyleCnt="3">
        <dgm:presLayoutVars>
          <dgm:bulletEnabled val="1"/>
        </dgm:presLayoutVars>
      </dgm:prSet>
      <dgm:spPr/>
      <dgm:t>
        <a:bodyPr/>
        <a:lstStyle/>
        <a:p>
          <a:endParaRPr lang="en-US"/>
        </a:p>
      </dgm:t>
    </dgm:pt>
    <dgm:pt modelId="{BA96752D-C840-4A91-85F5-0534B296FD0F}" type="pres">
      <dgm:prSet presAssocID="{726DC57D-8B72-44CD-8983-AA481AC38DAF}" presName="childTextHidden" presStyleLbl="bgAccFollowNode1" presStyleIdx="2" presStyleCnt="3"/>
      <dgm:spPr/>
      <dgm:t>
        <a:bodyPr/>
        <a:lstStyle/>
        <a:p>
          <a:endParaRPr lang="en-US"/>
        </a:p>
      </dgm:t>
    </dgm:pt>
    <dgm:pt modelId="{19B272ED-97F6-460E-8FD0-80D448C68D45}" type="pres">
      <dgm:prSet presAssocID="{726DC57D-8B72-44CD-8983-AA481AC38DAF}" presName="parentText" presStyleLbl="node1" presStyleIdx="2" presStyleCnt="3">
        <dgm:presLayoutVars>
          <dgm:chMax val="1"/>
          <dgm:bulletEnabled val="1"/>
        </dgm:presLayoutVars>
      </dgm:prSet>
      <dgm:spPr/>
      <dgm:t>
        <a:bodyPr/>
        <a:lstStyle/>
        <a:p>
          <a:endParaRPr lang="en-US"/>
        </a:p>
      </dgm:t>
    </dgm:pt>
  </dgm:ptLst>
  <dgm:cxnLst>
    <dgm:cxn modelId="{CE2B186A-40B4-47E5-9838-E434F0AA8CF6}" srcId="{726DC57D-8B72-44CD-8983-AA481AC38DAF}" destId="{20B0F4C0-3A21-4ADE-87A9-05ABA8501417}" srcOrd="1" destOrd="0" parTransId="{0DF9D762-DDB5-4C26-9B7A-BA8FCB584FEF}" sibTransId="{43A3CE4A-DBE9-465B-BD22-59A52BEEFBDA}"/>
    <dgm:cxn modelId="{8E21232B-BC08-4B2D-B48E-52ACDEE1C487}" srcId="{B1CDA211-A0AF-4321-B9AB-8679A863AD2E}" destId="{F825EFC9-B46E-4D72-8AB5-43A30B3C6EF7}" srcOrd="1" destOrd="0" parTransId="{14837EAE-3A64-44E4-9050-3D6AD38D6D5C}" sibTransId="{7A6B2DC7-DD1A-42A3-99EB-D975552562AB}"/>
    <dgm:cxn modelId="{E3272CA0-4452-4AB3-9BE5-0FA28BECD6DC}" type="presOf" srcId="{EDE1E456-9F0F-41C6-A173-1A1939BD0487}" destId="{58F84A46-DD2D-4938-AA93-03B9474B8E2C}" srcOrd="0" destOrd="0" presId="urn:microsoft.com/office/officeart/2005/8/layout/hProcess6"/>
    <dgm:cxn modelId="{C1594379-A807-41D0-961F-35ACDDDB22DF}" type="presOf" srcId="{E932B5E2-C072-42F1-9BB6-2F8D5176A342}" destId="{58F84A46-DD2D-4938-AA93-03B9474B8E2C}" srcOrd="0" destOrd="1" presId="urn:microsoft.com/office/officeart/2005/8/layout/hProcess6"/>
    <dgm:cxn modelId="{F91EA435-6037-4FFB-8062-45E9A00E689A}" type="presOf" srcId="{BA1623EF-F977-45E1-9852-92F59D3F6B50}" destId="{BA96752D-C840-4A91-85F5-0534B296FD0F}" srcOrd="1" destOrd="0" presId="urn:microsoft.com/office/officeart/2005/8/layout/hProcess6"/>
    <dgm:cxn modelId="{6EB3FB9A-7CCC-4BAF-B789-EB311C015C94}" type="presOf" srcId="{20B0F4C0-3A21-4ADE-87A9-05ABA8501417}" destId="{F8F0E00D-50A8-49BD-9854-C5DFC6AE168C}" srcOrd="0" destOrd="1" presId="urn:microsoft.com/office/officeart/2005/8/layout/hProcess6"/>
    <dgm:cxn modelId="{76658930-7466-4743-A320-C2725FD8E764}" type="presOf" srcId="{746DA89C-8ED8-4C58-9AD8-BB48FB32CDDC}" destId="{A5DAC042-54CF-4FEF-9F99-59B3DBD98DBE}" srcOrd="0" destOrd="0" presId="urn:microsoft.com/office/officeart/2005/8/layout/hProcess6"/>
    <dgm:cxn modelId="{41269B55-FB2F-4E1F-AA02-6A6EB34D6643}" type="presOf" srcId="{007979D2-D7FF-4D43-B887-856F3C754859}" destId="{28F49A32-95E5-4B60-9888-AB8EAE7025D8}" srcOrd="1" destOrd="1" presId="urn:microsoft.com/office/officeart/2005/8/layout/hProcess6"/>
    <dgm:cxn modelId="{78701CEB-55E2-4763-8BAE-08EDF27B3FB8}" type="presOf" srcId="{EDE1E456-9F0F-41C6-A173-1A1939BD0487}" destId="{E4967B37-8009-4432-9344-D56CA4067D7C}" srcOrd="1" destOrd="0" presId="urn:microsoft.com/office/officeart/2005/8/layout/hProcess6"/>
    <dgm:cxn modelId="{240F4F0D-98C2-42DE-A1B1-4ADD09E33ECF}" type="presOf" srcId="{007979D2-D7FF-4D43-B887-856F3C754859}" destId="{A5DAC042-54CF-4FEF-9F99-59B3DBD98DBE}" srcOrd="0" destOrd="1" presId="urn:microsoft.com/office/officeart/2005/8/layout/hProcess6"/>
    <dgm:cxn modelId="{01DD4CC3-D83F-46E0-A8C8-F4AD6D5E3F74}" srcId="{B1CDA211-A0AF-4321-B9AB-8679A863AD2E}" destId="{726DC57D-8B72-44CD-8983-AA481AC38DAF}" srcOrd="2" destOrd="0" parTransId="{B8DAD699-5C02-4B5B-B44E-35CA47BA6CBC}" sibTransId="{5055A0AE-61FD-4F1F-93EE-FC9802EEA7A3}"/>
    <dgm:cxn modelId="{1F40E9D9-E884-4C6B-BFCF-D3629E693912}" srcId="{726DC57D-8B72-44CD-8983-AA481AC38DAF}" destId="{BA1623EF-F977-45E1-9852-92F59D3F6B50}" srcOrd="0" destOrd="0" parTransId="{0DA29842-AB37-440E-B7FD-0133F4DBE228}" sibTransId="{68AEE34C-DABC-412B-B3A7-BE3B8D84C5C4}"/>
    <dgm:cxn modelId="{11CB14C7-22D0-4882-BCC6-3BB582D30B41}" type="presOf" srcId="{E932B5E2-C072-42F1-9BB6-2F8D5176A342}" destId="{E4967B37-8009-4432-9344-D56CA4067D7C}" srcOrd="1" destOrd="1" presId="urn:microsoft.com/office/officeart/2005/8/layout/hProcess6"/>
    <dgm:cxn modelId="{E857B277-9468-4F43-BE39-BAED9804A0A3}" srcId="{F825EFC9-B46E-4D72-8AB5-43A30B3C6EF7}" destId="{746DA89C-8ED8-4C58-9AD8-BB48FB32CDDC}" srcOrd="0" destOrd="0" parTransId="{493FB2DC-3B92-4991-A77D-CC982454C6DB}" sibTransId="{10E07368-B3B7-46C7-BD87-8025D1A34BA5}"/>
    <dgm:cxn modelId="{C7CD0F04-87C0-490C-B352-FC9CA38C3157}" srcId="{F825EFC9-B46E-4D72-8AB5-43A30B3C6EF7}" destId="{007979D2-D7FF-4D43-B887-856F3C754859}" srcOrd="1" destOrd="0" parTransId="{CD96BEE5-DC41-41FB-852F-353EE1CF283A}" sibTransId="{237446E8-6CA7-45C4-B60A-92B8633ABE18}"/>
    <dgm:cxn modelId="{3D192157-8DD2-490F-AEE3-F9C7F2D591C6}" srcId="{613D5ED7-1103-4DE8-A26D-BEF0E7494F97}" destId="{E932B5E2-C072-42F1-9BB6-2F8D5176A342}" srcOrd="1" destOrd="0" parTransId="{A7A82A62-EE90-4A79-893B-0B3563D8FB15}" sibTransId="{0137621F-C732-4C00-A0DD-3B185CC8EF66}"/>
    <dgm:cxn modelId="{2E8F0D67-D827-4A1C-AE44-606DBC01BB05}" type="presOf" srcId="{BA1623EF-F977-45E1-9852-92F59D3F6B50}" destId="{F8F0E00D-50A8-49BD-9854-C5DFC6AE168C}" srcOrd="0" destOrd="0" presId="urn:microsoft.com/office/officeart/2005/8/layout/hProcess6"/>
    <dgm:cxn modelId="{76EA4885-1EE2-421F-97A2-02C9EAA4D803}" srcId="{B1CDA211-A0AF-4321-B9AB-8679A863AD2E}" destId="{613D5ED7-1103-4DE8-A26D-BEF0E7494F97}" srcOrd="0" destOrd="0" parTransId="{3A58BA44-7639-4DC8-8C84-E721C71F385B}" sibTransId="{CB3ED8CD-C65B-4D12-BAE5-DADD2B137C57}"/>
    <dgm:cxn modelId="{3E98D6A8-B2AD-45FB-88E5-8D7C241E0AB9}" type="presOf" srcId="{F825EFC9-B46E-4D72-8AB5-43A30B3C6EF7}" destId="{FE3C14FA-EADD-42EF-9B9B-D682AAF74DC1}" srcOrd="0" destOrd="0" presId="urn:microsoft.com/office/officeart/2005/8/layout/hProcess6"/>
    <dgm:cxn modelId="{42868371-BFF1-4179-A51E-E6DC18E3234C}" type="presOf" srcId="{726DC57D-8B72-44CD-8983-AA481AC38DAF}" destId="{19B272ED-97F6-460E-8FD0-80D448C68D45}" srcOrd="0" destOrd="0" presId="urn:microsoft.com/office/officeart/2005/8/layout/hProcess6"/>
    <dgm:cxn modelId="{43BF9BF7-C699-47A2-A2AF-5808BFE0E484}" type="presOf" srcId="{B1CDA211-A0AF-4321-B9AB-8679A863AD2E}" destId="{0AE0EEC4-E2DE-4F99-A85C-B8E92E4507AE}" srcOrd="0" destOrd="0" presId="urn:microsoft.com/office/officeart/2005/8/layout/hProcess6"/>
    <dgm:cxn modelId="{6BCC0C0F-B272-4E23-B8FA-260BC0881CAA}" type="presOf" srcId="{746DA89C-8ED8-4C58-9AD8-BB48FB32CDDC}" destId="{28F49A32-95E5-4B60-9888-AB8EAE7025D8}" srcOrd="1" destOrd="0" presId="urn:microsoft.com/office/officeart/2005/8/layout/hProcess6"/>
    <dgm:cxn modelId="{91D458B7-6CEC-4FA5-93B5-5D6235987077}" type="presOf" srcId="{20B0F4C0-3A21-4ADE-87A9-05ABA8501417}" destId="{BA96752D-C840-4A91-85F5-0534B296FD0F}" srcOrd="1" destOrd="1" presId="urn:microsoft.com/office/officeart/2005/8/layout/hProcess6"/>
    <dgm:cxn modelId="{1BD56070-FD5E-48A7-9DC4-016DC090D0D9}" type="presOf" srcId="{613D5ED7-1103-4DE8-A26D-BEF0E7494F97}" destId="{13C77F6C-5595-4739-A58E-8A492CBC6AD6}" srcOrd="0" destOrd="0" presId="urn:microsoft.com/office/officeart/2005/8/layout/hProcess6"/>
    <dgm:cxn modelId="{0E685C06-53AE-43F9-A5EC-3D1358DFA262}" srcId="{613D5ED7-1103-4DE8-A26D-BEF0E7494F97}" destId="{EDE1E456-9F0F-41C6-A173-1A1939BD0487}" srcOrd="0" destOrd="0" parTransId="{0AE7D65B-1269-474F-9268-76CC8C2273C9}" sibTransId="{B9081A53-96F5-412D-94A4-5B8D18131CF4}"/>
    <dgm:cxn modelId="{4CE5C91D-883D-4476-8742-3702C91D495D}" type="presParOf" srcId="{0AE0EEC4-E2DE-4F99-A85C-B8E92E4507AE}" destId="{1E9D7DC5-A22E-4C8F-8EAC-A1EBFDD721C2}" srcOrd="0" destOrd="0" presId="urn:microsoft.com/office/officeart/2005/8/layout/hProcess6"/>
    <dgm:cxn modelId="{AF693B39-332B-4D65-B1C4-73AC48BEA135}" type="presParOf" srcId="{1E9D7DC5-A22E-4C8F-8EAC-A1EBFDD721C2}" destId="{521244A2-4C5B-4E16-9555-08B639418760}" srcOrd="0" destOrd="0" presId="urn:microsoft.com/office/officeart/2005/8/layout/hProcess6"/>
    <dgm:cxn modelId="{82C523DA-7604-410E-B539-F57E81484890}" type="presParOf" srcId="{1E9D7DC5-A22E-4C8F-8EAC-A1EBFDD721C2}" destId="{58F84A46-DD2D-4938-AA93-03B9474B8E2C}" srcOrd="1" destOrd="0" presId="urn:microsoft.com/office/officeart/2005/8/layout/hProcess6"/>
    <dgm:cxn modelId="{D42C6B31-6D91-4E8A-8768-BD1A78F6906C}" type="presParOf" srcId="{1E9D7DC5-A22E-4C8F-8EAC-A1EBFDD721C2}" destId="{E4967B37-8009-4432-9344-D56CA4067D7C}" srcOrd="2" destOrd="0" presId="urn:microsoft.com/office/officeart/2005/8/layout/hProcess6"/>
    <dgm:cxn modelId="{B67C3386-99A4-4C88-8251-7E751C76D89D}" type="presParOf" srcId="{1E9D7DC5-A22E-4C8F-8EAC-A1EBFDD721C2}" destId="{13C77F6C-5595-4739-A58E-8A492CBC6AD6}" srcOrd="3" destOrd="0" presId="urn:microsoft.com/office/officeart/2005/8/layout/hProcess6"/>
    <dgm:cxn modelId="{D27B5D26-00EA-4ED0-BB0A-C81AEDDC787D}" type="presParOf" srcId="{0AE0EEC4-E2DE-4F99-A85C-B8E92E4507AE}" destId="{5F598C7B-61E0-4D0D-AF3D-FBB81DE9C59A}" srcOrd="1" destOrd="0" presId="urn:microsoft.com/office/officeart/2005/8/layout/hProcess6"/>
    <dgm:cxn modelId="{86A300BA-AC97-42CB-AEA0-1B4B00AAB025}" type="presParOf" srcId="{0AE0EEC4-E2DE-4F99-A85C-B8E92E4507AE}" destId="{DA7FF4A7-AD6D-4FA9-AD99-93CB1FBD22D1}" srcOrd="2" destOrd="0" presId="urn:microsoft.com/office/officeart/2005/8/layout/hProcess6"/>
    <dgm:cxn modelId="{9A222B75-A45E-46A1-943A-BFFE336CE0DF}" type="presParOf" srcId="{DA7FF4A7-AD6D-4FA9-AD99-93CB1FBD22D1}" destId="{1D93FFA0-FAC8-41C8-B3F7-6DC24EF08186}" srcOrd="0" destOrd="0" presId="urn:microsoft.com/office/officeart/2005/8/layout/hProcess6"/>
    <dgm:cxn modelId="{6974D8B8-711D-417D-A00B-9FD8D7073B33}" type="presParOf" srcId="{DA7FF4A7-AD6D-4FA9-AD99-93CB1FBD22D1}" destId="{A5DAC042-54CF-4FEF-9F99-59B3DBD98DBE}" srcOrd="1" destOrd="0" presId="urn:microsoft.com/office/officeart/2005/8/layout/hProcess6"/>
    <dgm:cxn modelId="{E309CCBF-87DB-4170-AEF3-8816468B2B13}" type="presParOf" srcId="{DA7FF4A7-AD6D-4FA9-AD99-93CB1FBD22D1}" destId="{28F49A32-95E5-4B60-9888-AB8EAE7025D8}" srcOrd="2" destOrd="0" presId="urn:microsoft.com/office/officeart/2005/8/layout/hProcess6"/>
    <dgm:cxn modelId="{9E7056E7-43CE-401A-9EC8-9CB608AD68BB}" type="presParOf" srcId="{DA7FF4A7-AD6D-4FA9-AD99-93CB1FBD22D1}" destId="{FE3C14FA-EADD-42EF-9B9B-D682AAF74DC1}" srcOrd="3" destOrd="0" presId="urn:microsoft.com/office/officeart/2005/8/layout/hProcess6"/>
    <dgm:cxn modelId="{9181B5BC-75CF-4191-BADB-4B0752B26D54}" type="presParOf" srcId="{0AE0EEC4-E2DE-4F99-A85C-B8E92E4507AE}" destId="{89084C48-B178-49FB-8F3E-DEA1396CEFF3}" srcOrd="3" destOrd="0" presId="urn:microsoft.com/office/officeart/2005/8/layout/hProcess6"/>
    <dgm:cxn modelId="{388C442C-6DC0-4CA4-958B-07C9E96E94D2}" type="presParOf" srcId="{0AE0EEC4-E2DE-4F99-A85C-B8E92E4507AE}" destId="{E1A0D6C2-0BD2-4FB6-884A-3AF7F3079A41}" srcOrd="4" destOrd="0" presId="urn:microsoft.com/office/officeart/2005/8/layout/hProcess6"/>
    <dgm:cxn modelId="{1F338E3C-FD14-49F1-8A0C-080347FE69E0}" type="presParOf" srcId="{E1A0D6C2-0BD2-4FB6-884A-3AF7F3079A41}" destId="{30F2C665-BE8F-4413-B9A0-9DBC602A9D97}" srcOrd="0" destOrd="0" presId="urn:microsoft.com/office/officeart/2005/8/layout/hProcess6"/>
    <dgm:cxn modelId="{99885FC8-5907-4424-9EF0-2611BA8618FD}" type="presParOf" srcId="{E1A0D6C2-0BD2-4FB6-884A-3AF7F3079A41}" destId="{F8F0E00D-50A8-49BD-9854-C5DFC6AE168C}" srcOrd="1" destOrd="0" presId="urn:microsoft.com/office/officeart/2005/8/layout/hProcess6"/>
    <dgm:cxn modelId="{1292FC67-DF6F-4C59-AB41-334E039CBBD9}" type="presParOf" srcId="{E1A0D6C2-0BD2-4FB6-884A-3AF7F3079A41}" destId="{BA96752D-C840-4A91-85F5-0534B296FD0F}" srcOrd="2" destOrd="0" presId="urn:microsoft.com/office/officeart/2005/8/layout/hProcess6"/>
    <dgm:cxn modelId="{F9B301B6-4B8A-4156-AF94-4A6D5B9B2E50}" type="presParOf" srcId="{E1A0D6C2-0BD2-4FB6-884A-3AF7F3079A41}" destId="{19B272ED-97F6-460E-8FD0-80D448C68D45}"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CDA211-A0AF-4321-B9AB-8679A863AD2E}" type="doc">
      <dgm:prSet loTypeId="urn:microsoft.com/office/officeart/2005/8/layout/hProcess6" loCatId="process" qsTypeId="urn:microsoft.com/office/officeart/2005/8/quickstyle/3d2" qsCatId="3D" csTypeId="urn:microsoft.com/office/officeart/2005/8/colors/accent1_2" csCatId="accent1" phldr="1"/>
      <dgm:spPr/>
      <dgm:t>
        <a:bodyPr/>
        <a:lstStyle/>
        <a:p>
          <a:endParaRPr lang="en-US"/>
        </a:p>
      </dgm:t>
    </dgm:pt>
    <dgm:pt modelId="{613D5ED7-1103-4DE8-A26D-BEF0E7494F97}">
      <dgm:prSet phldrT="[Text]"/>
      <dgm:spPr/>
      <dgm:t>
        <a:bodyPr/>
        <a:lstStyle/>
        <a:p>
          <a:r>
            <a:rPr lang="en-US" dirty="0" smtClean="0"/>
            <a:t>Segment</a:t>
          </a:r>
        </a:p>
        <a:p>
          <a:r>
            <a:rPr lang="en-US" dirty="0" smtClean="0"/>
            <a:t>I</a:t>
          </a:r>
          <a:endParaRPr lang="en-US" dirty="0"/>
        </a:p>
      </dgm:t>
    </dgm:pt>
    <dgm:pt modelId="{3A58BA44-7639-4DC8-8C84-E721C71F385B}" type="parTrans" cxnId="{76EA4885-1EE2-421F-97A2-02C9EAA4D803}">
      <dgm:prSet/>
      <dgm:spPr/>
      <dgm:t>
        <a:bodyPr/>
        <a:lstStyle/>
        <a:p>
          <a:endParaRPr lang="en-US"/>
        </a:p>
      </dgm:t>
    </dgm:pt>
    <dgm:pt modelId="{CB3ED8CD-C65B-4D12-BAE5-DADD2B137C57}" type="sibTrans" cxnId="{76EA4885-1EE2-421F-97A2-02C9EAA4D803}">
      <dgm:prSet/>
      <dgm:spPr/>
      <dgm:t>
        <a:bodyPr/>
        <a:lstStyle/>
        <a:p>
          <a:endParaRPr lang="en-US"/>
        </a:p>
      </dgm:t>
    </dgm:pt>
    <dgm:pt modelId="{E932B5E2-C072-42F1-9BB6-2F8D5176A342}">
      <dgm:prSet phldrT="[Text]"/>
      <dgm:spPr/>
      <dgm:t>
        <a:bodyPr/>
        <a:lstStyle/>
        <a:p>
          <a:r>
            <a:rPr lang="en-US" dirty="0" smtClean="0"/>
            <a:t>Land Movement</a:t>
          </a:r>
          <a:endParaRPr lang="en-US" dirty="0"/>
        </a:p>
      </dgm:t>
    </dgm:pt>
    <dgm:pt modelId="{A7A82A62-EE90-4A79-893B-0B3563D8FB15}" type="parTrans" cxnId="{3D192157-8DD2-490F-AEE3-F9C7F2D591C6}">
      <dgm:prSet/>
      <dgm:spPr/>
      <dgm:t>
        <a:bodyPr/>
        <a:lstStyle/>
        <a:p>
          <a:endParaRPr lang="en-US"/>
        </a:p>
      </dgm:t>
    </dgm:pt>
    <dgm:pt modelId="{0137621F-C732-4C00-A0DD-3B185CC8EF66}" type="sibTrans" cxnId="{3D192157-8DD2-490F-AEE3-F9C7F2D591C6}">
      <dgm:prSet/>
      <dgm:spPr/>
      <dgm:t>
        <a:bodyPr/>
        <a:lstStyle/>
        <a:p>
          <a:endParaRPr lang="en-US"/>
        </a:p>
      </dgm:t>
    </dgm:pt>
    <dgm:pt modelId="{F825EFC9-B46E-4D72-8AB5-43A30B3C6EF7}">
      <dgm:prSet phldrT="[Text]"/>
      <dgm:spPr/>
      <dgm:t>
        <a:bodyPr/>
        <a:lstStyle/>
        <a:p>
          <a:r>
            <a:rPr lang="en-US" dirty="0" smtClean="0"/>
            <a:t>Segment II</a:t>
          </a:r>
          <a:endParaRPr lang="en-US" dirty="0"/>
        </a:p>
      </dgm:t>
    </dgm:pt>
    <dgm:pt modelId="{14837EAE-3A64-44E4-9050-3D6AD38D6D5C}" type="parTrans" cxnId="{8E21232B-BC08-4B2D-B48E-52ACDEE1C487}">
      <dgm:prSet/>
      <dgm:spPr/>
      <dgm:t>
        <a:bodyPr/>
        <a:lstStyle/>
        <a:p>
          <a:endParaRPr lang="en-US"/>
        </a:p>
      </dgm:t>
    </dgm:pt>
    <dgm:pt modelId="{7A6B2DC7-DD1A-42A3-99EB-D975552562AB}" type="sibTrans" cxnId="{8E21232B-BC08-4B2D-B48E-52ACDEE1C487}">
      <dgm:prSet/>
      <dgm:spPr/>
      <dgm:t>
        <a:bodyPr/>
        <a:lstStyle/>
        <a:p>
          <a:endParaRPr lang="en-US"/>
        </a:p>
      </dgm:t>
    </dgm:pt>
    <dgm:pt modelId="{746DA89C-8ED8-4C58-9AD8-BB48FB32CDDC}">
      <dgm:prSet phldrT="[Text]"/>
      <dgm:spPr/>
      <dgm:t>
        <a:bodyPr/>
        <a:lstStyle/>
        <a:p>
          <a:r>
            <a:rPr lang="en-US" dirty="0" smtClean="0"/>
            <a:t>SPOE-SPOD</a:t>
          </a:r>
          <a:endParaRPr lang="en-US" dirty="0"/>
        </a:p>
      </dgm:t>
    </dgm:pt>
    <dgm:pt modelId="{493FB2DC-3B92-4991-A77D-CC982454C6DB}" type="parTrans" cxnId="{E857B277-9468-4F43-BE39-BAED9804A0A3}">
      <dgm:prSet/>
      <dgm:spPr/>
      <dgm:t>
        <a:bodyPr/>
        <a:lstStyle/>
        <a:p>
          <a:endParaRPr lang="en-US"/>
        </a:p>
      </dgm:t>
    </dgm:pt>
    <dgm:pt modelId="{10E07368-B3B7-46C7-BD87-8025D1A34BA5}" type="sibTrans" cxnId="{E857B277-9468-4F43-BE39-BAED9804A0A3}">
      <dgm:prSet/>
      <dgm:spPr/>
      <dgm:t>
        <a:bodyPr/>
        <a:lstStyle/>
        <a:p>
          <a:endParaRPr lang="en-US"/>
        </a:p>
      </dgm:t>
    </dgm:pt>
    <dgm:pt modelId="{007979D2-D7FF-4D43-B887-856F3C754859}">
      <dgm:prSet phldrT="[Text]"/>
      <dgm:spPr/>
      <dgm:t>
        <a:bodyPr/>
        <a:lstStyle/>
        <a:p>
          <a:r>
            <a:rPr lang="en-US" dirty="0" smtClean="0"/>
            <a:t>Sea Movement</a:t>
          </a:r>
          <a:endParaRPr lang="en-US" dirty="0"/>
        </a:p>
      </dgm:t>
    </dgm:pt>
    <dgm:pt modelId="{CD96BEE5-DC41-41FB-852F-353EE1CF283A}" type="parTrans" cxnId="{C7CD0F04-87C0-490C-B352-FC9CA38C3157}">
      <dgm:prSet/>
      <dgm:spPr/>
      <dgm:t>
        <a:bodyPr/>
        <a:lstStyle/>
        <a:p>
          <a:endParaRPr lang="en-US"/>
        </a:p>
      </dgm:t>
    </dgm:pt>
    <dgm:pt modelId="{237446E8-6CA7-45C4-B60A-92B8633ABE18}" type="sibTrans" cxnId="{C7CD0F04-87C0-490C-B352-FC9CA38C3157}">
      <dgm:prSet/>
      <dgm:spPr/>
      <dgm:t>
        <a:bodyPr/>
        <a:lstStyle/>
        <a:p>
          <a:endParaRPr lang="en-US"/>
        </a:p>
      </dgm:t>
    </dgm:pt>
    <dgm:pt modelId="{726DC57D-8B72-44CD-8983-AA481AC38DAF}">
      <dgm:prSet phldrT="[Text]"/>
      <dgm:spPr/>
      <dgm:t>
        <a:bodyPr/>
        <a:lstStyle/>
        <a:p>
          <a:r>
            <a:rPr lang="en-US" dirty="0" smtClean="0"/>
            <a:t>Segment</a:t>
          </a:r>
        </a:p>
        <a:p>
          <a:r>
            <a:rPr lang="en-US" dirty="0" smtClean="0"/>
            <a:t>III</a:t>
          </a:r>
          <a:endParaRPr lang="en-US" dirty="0"/>
        </a:p>
      </dgm:t>
    </dgm:pt>
    <dgm:pt modelId="{B8DAD699-5C02-4B5B-B44E-35CA47BA6CBC}" type="parTrans" cxnId="{01DD4CC3-D83F-46E0-A8C8-F4AD6D5E3F74}">
      <dgm:prSet/>
      <dgm:spPr/>
      <dgm:t>
        <a:bodyPr/>
        <a:lstStyle/>
        <a:p>
          <a:endParaRPr lang="en-US"/>
        </a:p>
      </dgm:t>
    </dgm:pt>
    <dgm:pt modelId="{5055A0AE-61FD-4F1F-93EE-FC9802EEA7A3}" type="sibTrans" cxnId="{01DD4CC3-D83F-46E0-A8C8-F4AD6D5E3F74}">
      <dgm:prSet/>
      <dgm:spPr/>
      <dgm:t>
        <a:bodyPr/>
        <a:lstStyle/>
        <a:p>
          <a:endParaRPr lang="en-US"/>
        </a:p>
      </dgm:t>
    </dgm:pt>
    <dgm:pt modelId="{BA1623EF-F977-45E1-9852-92F59D3F6B50}">
      <dgm:prSet phldrT="[Text]"/>
      <dgm:spPr/>
      <dgm:t>
        <a:bodyPr/>
        <a:lstStyle/>
        <a:p>
          <a:r>
            <a:rPr lang="en-US" dirty="0" smtClean="0"/>
            <a:t>SPOD-Destination</a:t>
          </a:r>
          <a:endParaRPr lang="en-US" dirty="0"/>
        </a:p>
      </dgm:t>
    </dgm:pt>
    <dgm:pt modelId="{0DA29842-AB37-440E-B7FD-0133F4DBE228}" type="parTrans" cxnId="{1F40E9D9-E884-4C6B-BFCF-D3629E693912}">
      <dgm:prSet/>
      <dgm:spPr/>
      <dgm:t>
        <a:bodyPr/>
        <a:lstStyle/>
        <a:p>
          <a:endParaRPr lang="en-US"/>
        </a:p>
      </dgm:t>
    </dgm:pt>
    <dgm:pt modelId="{68AEE34C-DABC-412B-B3A7-BE3B8D84C5C4}" type="sibTrans" cxnId="{1F40E9D9-E884-4C6B-BFCF-D3629E693912}">
      <dgm:prSet/>
      <dgm:spPr/>
      <dgm:t>
        <a:bodyPr/>
        <a:lstStyle/>
        <a:p>
          <a:endParaRPr lang="en-US"/>
        </a:p>
      </dgm:t>
    </dgm:pt>
    <dgm:pt modelId="{20B0F4C0-3A21-4ADE-87A9-05ABA8501417}">
      <dgm:prSet phldrT="[Text]"/>
      <dgm:spPr/>
      <dgm:t>
        <a:bodyPr/>
        <a:lstStyle/>
        <a:p>
          <a:r>
            <a:rPr lang="en-US" dirty="0" smtClean="0"/>
            <a:t>Land Movement</a:t>
          </a:r>
          <a:endParaRPr lang="en-US" dirty="0"/>
        </a:p>
      </dgm:t>
    </dgm:pt>
    <dgm:pt modelId="{0DF9D762-DDB5-4C26-9B7A-BA8FCB584FEF}" type="parTrans" cxnId="{CE2B186A-40B4-47E5-9838-E434F0AA8CF6}">
      <dgm:prSet/>
      <dgm:spPr/>
      <dgm:t>
        <a:bodyPr/>
        <a:lstStyle/>
        <a:p>
          <a:endParaRPr lang="en-US"/>
        </a:p>
      </dgm:t>
    </dgm:pt>
    <dgm:pt modelId="{43A3CE4A-DBE9-465B-BD22-59A52BEEFBDA}" type="sibTrans" cxnId="{CE2B186A-40B4-47E5-9838-E434F0AA8CF6}">
      <dgm:prSet/>
      <dgm:spPr/>
      <dgm:t>
        <a:bodyPr/>
        <a:lstStyle/>
        <a:p>
          <a:endParaRPr lang="en-US"/>
        </a:p>
      </dgm:t>
    </dgm:pt>
    <dgm:pt modelId="{EDE1E456-9F0F-41C6-A173-1A1939BD0487}">
      <dgm:prSet phldrT="[Text]"/>
      <dgm:spPr/>
      <dgm:t>
        <a:bodyPr/>
        <a:lstStyle/>
        <a:p>
          <a:r>
            <a:rPr lang="en-US" dirty="0" smtClean="0"/>
            <a:t>Origin-SPOE</a:t>
          </a:r>
          <a:endParaRPr lang="en-US" dirty="0"/>
        </a:p>
      </dgm:t>
    </dgm:pt>
    <dgm:pt modelId="{0AE7D65B-1269-474F-9268-76CC8C2273C9}" type="parTrans" cxnId="{0E685C06-53AE-43F9-A5EC-3D1358DFA262}">
      <dgm:prSet/>
      <dgm:spPr/>
      <dgm:t>
        <a:bodyPr/>
        <a:lstStyle/>
        <a:p>
          <a:endParaRPr lang="en-US"/>
        </a:p>
      </dgm:t>
    </dgm:pt>
    <dgm:pt modelId="{B9081A53-96F5-412D-94A4-5B8D18131CF4}" type="sibTrans" cxnId="{0E685C06-53AE-43F9-A5EC-3D1358DFA262}">
      <dgm:prSet/>
      <dgm:spPr/>
      <dgm:t>
        <a:bodyPr/>
        <a:lstStyle/>
        <a:p>
          <a:endParaRPr lang="en-US"/>
        </a:p>
      </dgm:t>
    </dgm:pt>
    <dgm:pt modelId="{0AE0EEC4-E2DE-4F99-A85C-B8E92E4507AE}" type="pres">
      <dgm:prSet presAssocID="{B1CDA211-A0AF-4321-B9AB-8679A863AD2E}" presName="theList" presStyleCnt="0">
        <dgm:presLayoutVars>
          <dgm:dir/>
          <dgm:animLvl val="lvl"/>
          <dgm:resizeHandles val="exact"/>
        </dgm:presLayoutVars>
      </dgm:prSet>
      <dgm:spPr/>
      <dgm:t>
        <a:bodyPr/>
        <a:lstStyle/>
        <a:p>
          <a:endParaRPr lang="en-US"/>
        </a:p>
      </dgm:t>
    </dgm:pt>
    <dgm:pt modelId="{1E9D7DC5-A22E-4C8F-8EAC-A1EBFDD721C2}" type="pres">
      <dgm:prSet presAssocID="{613D5ED7-1103-4DE8-A26D-BEF0E7494F97}" presName="compNode" presStyleCnt="0"/>
      <dgm:spPr/>
    </dgm:pt>
    <dgm:pt modelId="{521244A2-4C5B-4E16-9555-08B639418760}" type="pres">
      <dgm:prSet presAssocID="{613D5ED7-1103-4DE8-A26D-BEF0E7494F97}" presName="noGeometry" presStyleCnt="0"/>
      <dgm:spPr/>
    </dgm:pt>
    <dgm:pt modelId="{58F84A46-DD2D-4938-AA93-03B9474B8E2C}" type="pres">
      <dgm:prSet presAssocID="{613D5ED7-1103-4DE8-A26D-BEF0E7494F97}" presName="childTextVisible" presStyleLbl="bgAccFollowNode1" presStyleIdx="0" presStyleCnt="3">
        <dgm:presLayoutVars>
          <dgm:bulletEnabled val="1"/>
        </dgm:presLayoutVars>
      </dgm:prSet>
      <dgm:spPr/>
      <dgm:t>
        <a:bodyPr/>
        <a:lstStyle/>
        <a:p>
          <a:endParaRPr lang="en-US"/>
        </a:p>
      </dgm:t>
    </dgm:pt>
    <dgm:pt modelId="{E4967B37-8009-4432-9344-D56CA4067D7C}" type="pres">
      <dgm:prSet presAssocID="{613D5ED7-1103-4DE8-A26D-BEF0E7494F97}" presName="childTextHidden" presStyleLbl="bgAccFollowNode1" presStyleIdx="0" presStyleCnt="3"/>
      <dgm:spPr/>
      <dgm:t>
        <a:bodyPr/>
        <a:lstStyle/>
        <a:p>
          <a:endParaRPr lang="en-US"/>
        </a:p>
      </dgm:t>
    </dgm:pt>
    <dgm:pt modelId="{13C77F6C-5595-4739-A58E-8A492CBC6AD6}" type="pres">
      <dgm:prSet presAssocID="{613D5ED7-1103-4DE8-A26D-BEF0E7494F97}" presName="parentText" presStyleLbl="node1" presStyleIdx="0" presStyleCnt="3">
        <dgm:presLayoutVars>
          <dgm:chMax val="1"/>
          <dgm:bulletEnabled val="1"/>
        </dgm:presLayoutVars>
      </dgm:prSet>
      <dgm:spPr/>
      <dgm:t>
        <a:bodyPr/>
        <a:lstStyle/>
        <a:p>
          <a:endParaRPr lang="en-US"/>
        </a:p>
      </dgm:t>
    </dgm:pt>
    <dgm:pt modelId="{5F598C7B-61E0-4D0D-AF3D-FBB81DE9C59A}" type="pres">
      <dgm:prSet presAssocID="{613D5ED7-1103-4DE8-A26D-BEF0E7494F97}" presName="aSpace" presStyleCnt="0"/>
      <dgm:spPr/>
    </dgm:pt>
    <dgm:pt modelId="{DA7FF4A7-AD6D-4FA9-AD99-93CB1FBD22D1}" type="pres">
      <dgm:prSet presAssocID="{F825EFC9-B46E-4D72-8AB5-43A30B3C6EF7}" presName="compNode" presStyleCnt="0"/>
      <dgm:spPr/>
    </dgm:pt>
    <dgm:pt modelId="{1D93FFA0-FAC8-41C8-B3F7-6DC24EF08186}" type="pres">
      <dgm:prSet presAssocID="{F825EFC9-B46E-4D72-8AB5-43A30B3C6EF7}" presName="noGeometry" presStyleCnt="0"/>
      <dgm:spPr/>
    </dgm:pt>
    <dgm:pt modelId="{A5DAC042-54CF-4FEF-9F99-59B3DBD98DBE}" type="pres">
      <dgm:prSet presAssocID="{F825EFC9-B46E-4D72-8AB5-43A30B3C6EF7}" presName="childTextVisible" presStyleLbl="bgAccFollowNode1" presStyleIdx="1" presStyleCnt="3">
        <dgm:presLayoutVars>
          <dgm:bulletEnabled val="1"/>
        </dgm:presLayoutVars>
      </dgm:prSet>
      <dgm:spPr/>
      <dgm:t>
        <a:bodyPr/>
        <a:lstStyle/>
        <a:p>
          <a:endParaRPr lang="en-US"/>
        </a:p>
      </dgm:t>
    </dgm:pt>
    <dgm:pt modelId="{28F49A32-95E5-4B60-9888-AB8EAE7025D8}" type="pres">
      <dgm:prSet presAssocID="{F825EFC9-B46E-4D72-8AB5-43A30B3C6EF7}" presName="childTextHidden" presStyleLbl="bgAccFollowNode1" presStyleIdx="1" presStyleCnt="3"/>
      <dgm:spPr/>
      <dgm:t>
        <a:bodyPr/>
        <a:lstStyle/>
        <a:p>
          <a:endParaRPr lang="en-US"/>
        </a:p>
      </dgm:t>
    </dgm:pt>
    <dgm:pt modelId="{FE3C14FA-EADD-42EF-9B9B-D682AAF74DC1}" type="pres">
      <dgm:prSet presAssocID="{F825EFC9-B46E-4D72-8AB5-43A30B3C6EF7}" presName="parentText" presStyleLbl="node1" presStyleIdx="1" presStyleCnt="3">
        <dgm:presLayoutVars>
          <dgm:chMax val="1"/>
          <dgm:bulletEnabled val="1"/>
        </dgm:presLayoutVars>
      </dgm:prSet>
      <dgm:spPr/>
      <dgm:t>
        <a:bodyPr/>
        <a:lstStyle/>
        <a:p>
          <a:endParaRPr lang="en-US"/>
        </a:p>
      </dgm:t>
    </dgm:pt>
    <dgm:pt modelId="{89084C48-B178-49FB-8F3E-DEA1396CEFF3}" type="pres">
      <dgm:prSet presAssocID="{F825EFC9-B46E-4D72-8AB5-43A30B3C6EF7}" presName="aSpace" presStyleCnt="0"/>
      <dgm:spPr/>
    </dgm:pt>
    <dgm:pt modelId="{E1A0D6C2-0BD2-4FB6-884A-3AF7F3079A41}" type="pres">
      <dgm:prSet presAssocID="{726DC57D-8B72-44CD-8983-AA481AC38DAF}" presName="compNode" presStyleCnt="0"/>
      <dgm:spPr/>
    </dgm:pt>
    <dgm:pt modelId="{30F2C665-BE8F-4413-B9A0-9DBC602A9D97}" type="pres">
      <dgm:prSet presAssocID="{726DC57D-8B72-44CD-8983-AA481AC38DAF}" presName="noGeometry" presStyleCnt="0"/>
      <dgm:spPr/>
    </dgm:pt>
    <dgm:pt modelId="{F8F0E00D-50A8-49BD-9854-C5DFC6AE168C}" type="pres">
      <dgm:prSet presAssocID="{726DC57D-8B72-44CD-8983-AA481AC38DAF}" presName="childTextVisible" presStyleLbl="bgAccFollowNode1" presStyleIdx="2" presStyleCnt="3">
        <dgm:presLayoutVars>
          <dgm:bulletEnabled val="1"/>
        </dgm:presLayoutVars>
      </dgm:prSet>
      <dgm:spPr/>
      <dgm:t>
        <a:bodyPr/>
        <a:lstStyle/>
        <a:p>
          <a:endParaRPr lang="en-US"/>
        </a:p>
      </dgm:t>
    </dgm:pt>
    <dgm:pt modelId="{BA96752D-C840-4A91-85F5-0534B296FD0F}" type="pres">
      <dgm:prSet presAssocID="{726DC57D-8B72-44CD-8983-AA481AC38DAF}" presName="childTextHidden" presStyleLbl="bgAccFollowNode1" presStyleIdx="2" presStyleCnt="3"/>
      <dgm:spPr/>
      <dgm:t>
        <a:bodyPr/>
        <a:lstStyle/>
        <a:p>
          <a:endParaRPr lang="en-US"/>
        </a:p>
      </dgm:t>
    </dgm:pt>
    <dgm:pt modelId="{19B272ED-97F6-460E-8FD0-80D448C68D45}" type="pres">
      <dgm:prSet presAssocID="{726DC57D-8B72-44CD-8983-AA481AC38DAF}" presName="parentText" presStyleLbl="node1" presStyleIdx="2" presStyleCnt="3">
        <dgm:presLayoutVars>
          <dgm:chMax val="1"/>
          <dgm:bulletEnabled val="1"/>
        </dgm:presLayoutVars>
      </dgm:prSet>
      <dgm:spPr/>
      <dgm:t>
        <a:bodyPr/>
        <a:lstStyle/>
        <a:p>
          <a:endParaRPr lang="en-US"/>
        </a:p>
      </dgm:t>
    </dgm:pt>
  </dgm:ptLst>
  <dgm:cxnLst>
    <dgm:cxn modelId="{CE2B186A-40B4-47E5-9838-E434F0AA8CF6}" srcId="{726DC57D-8B72-44CD-8983-AA481AC38DAF}" destId="{20B0F4C0-3A21-4ADE-87A9-05ABA8501417}" srcOrd="1" destOrd="0" parTransId="{0DF9D762-DDB5-4C26-9B7A-BA8FCB584FEF}" sibTransId="{43A3CE4A-DBE9-465B-BD22-59A52BEEFBDA}"/>
    <dgm:cxn modelId="{8E21232B-BC08-4B2D-B48E-52ACDEE1C487}" srcId="{B1CDA211-A0AF-4321-B9AB-8679A863AD2E}" destId="{F825EFC9-B46E-4D72-8AB5-43A30B3C6EF7}" srcOrd="1" destOrd="0" parTransId="{14837EAE-3A64-44E4-9050-3D6AD38D6D5C}" sibTransId="{7A6B2DC7-DD1A-42A3-99EB-D975552562AB}"/>
    <dgm:cxn modelId="{727C3966-1D59-46E6-A005-6E06B8EA077A}" type="presOf" srcId="{E932B5E2-C072-42F1-9BB6-2F8D5176A342}" destId="{E4967B37-8009-4432-9344-D56CA4067D7C}" srcOrd="1" destOrd="1" presId="urn:microsoft.com/office/officeart/2005/8/layout/hProcess6"/>
    <dgm:cxn modelId="{D6F2FB83-0A4E-4F29-82F9-B8C22074B09F}" type="presOf" srcId="{20B0F4C0-3A21-4ADE-87A9-05ABA8501417}" destId="{F8F0E00D-50A8-49BD-9854-C5DFC6AE168C}" srcOrd="0" destOrd="1" presId="urn:microsoft.com/office/officeart/2005/8/layout/hProcess6"/>
    <dgm:cxn modelId="{F81C2CF5-D403-4D8C-B7DE-4D131115611F}" type="presOf" srcId="{746DA89C-8ED8-4C58-9AD8-BB48FB32CDDC}" destId="{A5DAC042-54CF-4FEF-9F99-59B3DBD98DBE}" srcOrd="0" destOrd="0" presId="urn:microsoft.com/office/officeart/2005/8/layout/hProcess6"/>
    <dgm:cxn modelId="{0888AF86-0479-483A-8741-965E2659F8DF}" type="presOf" srcId="{007979D2-D7FF-4D43-B887-856F3C754859}" destId="{A5DAC042-54CF-4FEF-9F99-59B3DBD98DBE}" srcOrd="0" destOrd="1" presId="urn:microsoft.com/office/officeart/2005/8/layout/hProcess6"/>
    <dgm:cxn modelId="{59EF70F4-D610-4F62-9D88-68A86E136B75}" type="presOf" srcId="{EDE1E456-9F0F-41C6-A173-1A1939BD0487}" destId="{58F84A46-DD2D-4938-AA93-03B9474B8E2C}" srcOrd="0" destOrd="0" presId="urn:microsoft.com/office/officeart/2005/8/layout/hProcess6"/>
    <dgm:cxn modelId="{3B09C20E-7B13-4E65-B216-C5A86BB46E2E}" type="presOf" srcId="{F825EFC9-B46E-4D72-8AB5-43A30B3C6EF7}" destId="{FE3C14FA-EADD-42EF-9B9B-D682AAF74DC1}" srcOrd="0" destOrd="0" presId="urn:microsoft.com/office/officeart/2005/8/layout/hProcess6"/>
    <dgm:cxn modelId="{3A9EFA01-C1DD-40A5-BB0F-7403B97E19F0}" type="presOf" srcId="{E932B5E2-C072-42F1-9BB6-2F8D5176A342}" destId="{58F84A46-DD2D-4938-AA93-03B9474B8E2C}" srcOrd="0" destOrd="1" presId="urn:microsoft.com/office/officeart/2005/8/layout/hProcess6"/>
    <dgm:cxn modelId="{9BF0B690-8C10-4ADE-934E-285A344B4C3E}" type="presOf" srcId="{613D5ED7-1103-4DE8-A26D-BEF0E7494F97}" destId="{13C77F6C-5595-4739-A58E-8A492CBC6AD6}" srcOrd="0" destOrd="0" presId="urn:microsoft.com/office/officeart/2005/8/layout/hProcess6"/>
    <dgm:cxn modelId="{01DD4CC3-D83F-46E0-A8C8-F4AD6D5E3F74}" srcId="{B1CDA211-A0AF-4321-B9AB-8679A863AD2E}" destId="{726DC57D-8B72-44CD-8983-AA481AC38DAF}" srcOrd="2" destOrd="0" parTransId="{B8DAD699-5C02-4B5B-B44E-35CA47BA6CBC}" sibTransId="{5055A0AE-61FD-4F1F-93EE-FC9802EEA7A3}"/>
    <dgm:cxn modelId="{1F40E9D9-E884-4C6B-BFCF-D3629E693912}" srcId="{726DC57D-8B72-44CD-8983-AA481AC38DAF}" destId="{BA1623EF-F977-45E1-9852-92F59D3F6B50}" srcOrd="0" destOrd="0" parTransId="{0DA29842-AB37-440E-B7FD-0133F4DBE228}" sibTransId="{68AEE34C-DABC-412B-B3A7-BE3B8D84C5C4}"/>
    <dgm:cxn modelId="{E857B277-9468-4F43-BE39-BAED9804A0A3}" srcId="{F825EFC9-B46E-4D72-8AB5-43A30B3C6EF7}" destId="{746DA89C-8ED8-4C58-9AD8-BB48FB32CDDC}" srcOrd="0" destOrd="0" parTransId="{493FB2DC-3B92-4991-A77D-CC982454C6DB}" sibTransId="{10E07368-B3B7-46C7-BD87-8025D1A34BA5}"/>
    <dgm:cxn modelId="{3401B615-1124-4040-84AA-581370F33F0E}" type="presOf" srcId="{EDE1E456-9F0F-41C6-A173-1A1939BD0487}" destId="{E4967B37-8009-4432-9344-D56CA4067D7C}" srcOrd="1" destOrd="0" presId="urn:microsoft.com/office/officeart/2005/8/layout/hProcess6"/>
    <dgm:cxn modelId="{C7CD0F04-87C0-490C-B352-FC9CA38C3157}" srcId="{F825EFC9-B46E-4D72-8AB5-43A30B3C6EF7}" destId="{007979D2-D7FF-4D43-B887-856F3C754859}" srcOrd="1" destOrd="0" parTransId="{CD96BEE5-DC41-41FB-852F-353EE1CF283A}" sibTransId="{237446E8-6CA7-45C4-B60A-92B8633ABE18}"/>
    <dgm:cxn modelId="{3D192157-8DD2-490F-AEE3-F9C7F2D591C6}" srcId="{613D5ED7-1103-4DE8-A26D-BEF0E7494F97}" destId="{E932B5E2-C072-42F1-9BB6-2F8D5176A342}" srcOrd="1" destOrd="0" parTransId="{A7A82A62-EE90-4A79-893B-0B3563D8FB15}" sibTransId="{0137621F-C732-4C00-A0DD-3B185CC8EF66}"/>
    <dgm:cxn modelId="{D701CED7-71ED-432D-814C-1BBE19231344}" type="presOf" srcId="{B1CDA211-A0AF-4321-B9AB-8679A863AD2E}" destId="{0AE0EEC4-E2DE-4F99-A85C-B8E92E4507AE}" srcOrd="0" destOrd="0" presId="urn:microsoft.com/office/officeart/2005/8/layout/hProcess6"/>
    <dgm:cxn modelId="{76EA4885-1EE2-421F-97A2-02C9EAA4D803}" srcId="{B1CDA211-A0AF-4321-B9AB-8679A863AD2E}" destId="{613D5ED7-1103-4DE8-A26D-BEF0E7494F97}" srcOrd="0" destOrd="0" parTransId="{3A58BA44-7639-4DC8-8C84-E721C71F385B}" sibTransId="{CB3ED8CD-C65B-4D12-BAE5-DADD2B137C57}"/>
    <dgm:cxn modelId="{BAE9B685-8914-43AE-9CD5-C7A11910A3C7}" type="presOf" srcId="{726DC57D-8B72-44CD-8983-AA481AC38DAF}" destId="{19B272ED-97F6-460E-8FD0-80D448C68D45}" srcOrd="0" destOrd="0" presId="urn:microsoft.com/office/officeart/2005/8/layout/hProcess6"/>
    <dgm:cxn modelId="{C95E199C-4636-4A0B-860E-1E4FAF46133D}" type="presOf" srcId="{BA1623EF-F977-45E1-9852-92F59D3F6B50}" destId="{F8F0E00D-50A8-49BD-9854-C5DFC6AE168C}" srcOrd="0" destOrd="0" presId="urn:microsoft.com/office/officeart/2005/8/layout/hProcess6"/>
    <dgm:cxn modelId="{82ECA119-BEC8-4E32-83D5-B6EC5DEC8CC5}" type="presOf" srcId="{007979D2-D7FF-4D43-B887-856F3C754859}" destId="{28F49A32-95E5-4B60-9888-AB8EAE7025D8}" srcOrd="1" destOrd="1" presId="urn:microsoft.com/office/officeart/2005/8/layout/hProcess6"/>
    <dgm:cxn modelId="{2DA2AB08-61C4-4446-95F6-A56E1C2E9773}" type="presOf" srcId="{BA1623EF-F977-45E1-9852-92F59D3F6B50}" destId="{BA96752D-C840-4A91-85F5-0534B296FD0F}" srcOrd="1" destOrd="0" presId="urn:microsoft.com/office/officeart/2005/8/layout/hProcess6"/>
    <dgm:cxn modelId="{0E685C06-53AE-43F9-A5EC-3D1358DFA262}" srcId="{613D5ED7-1103-4DE8-A26D-BEF0E7494F97}" destId="{EDE1E456-9F0F-41C6-A173-1A1939BD0487}" srcOrd="0" destOrd="0" parTransId="{0AE7D65B-1269-474F-9268-76CC8C2273C9}" sibTransId="{B9081A53-96F5-412D-94A4-5B8D18131CF4}"/>
    <dgm:cxn modelId="{FA5D004F-450F-42C4-AD8F-1DF54CE7CC89}" type="presOf" srcId="{20B0F4C0-3A21-4ADE-87A9-05ABA8501417}" destId="{BA96752D-C840-4A91-85F5-0534B296FD0F}" srcOrd="1" destOrd="1" presId="urn:microsoft.com/office/officeart/2005/8/layout/hProcess6"/>
    <dgm:cxn modelId="{3BEA5587-C68B-4049-807A-A52947BC459A}" type="presOf" srcId="{746DA89C-8ED8-4C58-9AD8-BB48FB32CDDC}" destId="{28F49A32-95E5-4B60-9888-AB8EAE7025D8}" srcOrd="1" destOrd="0" presId="urn:microsoft.com/office/officeart/2005/8/layout/hProcess6"/>
    <dgm:cxn modelId="{B1DC712D-C373-4164-90B8-C9A81FDE9B36}" type="presParOf" srcId="{0AE0EEC4-E2DE-4F99-A85C-B8E92E4507AE}" destId="{1E9D7DC5-A22E-4C8F-8EAC-A1EBFDD721C2}" srcOrd="0" destOrd="0" presId="urn:microsoft.com/office/officeart/2005/8/layout/hProcess6"/>
    <dgm:cxn modelId="{5C6175F7-4CD5-4A5F-86EF-F047DAC722CA}" type="presParOf" srcId="{1E9D7DC5-A22E-4C8F-8EAC-A1EBFDD721C2}" destId="{521244A2-4C5B-4E16-9555-08B639418760}" srcOrd="0" destOrd="0" presId="urn:microsoft.com/office/officeart/2005/8/layout/hProcess6"/>
    <dgm:cxn modelId="{2B73817A-AF10-42D0-81C2-BE9ADE499511}" type="presParOf" srcId="{1E9D7DC5-A22E-4C8F-8EAC-A1EBFDD721C2}" destId="{58F84A46-DD2D-4938-AA93-03B9474B8E2C}" srcOrd="1" destOrd="0" presId="urn:microsoft.com/office/officeart/2005/8/layout/hProcess6"/>
    <dgm:cxn modelId="{6BB7D8E4-BC8E-47A0-95C7-FE3581E53D72}" type="presParOf" srcId="{1E9D7DC5-A22E-4C8F-8EAC-A1EBFDD721C2}" destId="{E4967B37-8009-4432-9344-D56CA4067D7C}" srcOrd="2" destOrd="0" presId="urn:microsoft.com/office/officeart/2005/8/layout/hProcess6"/>
    <dgm:cxn modelId="{40F3EC73-A6F4-4C2D-B2CF-CF77C22E39B8}" type="presParOf" srcId="{1E9D7DC5-A22E-4C8F-8EAC-A1EBFDD721C2}" destId="{13C77F6C-5595-4739-A58E-8A492CBC6AD6}" srcOrd="3" destOrd="0" presId="urn:microsoft.com/office/officeart/2005/8/layout/hProcess6"/>
    <dgm:cxn modelId="{18373608-8597-49AB-9BCA-78D64A69D33D}" type="presParOf" srcId="{0AE0EEC4-E2DE-4F99-A85C-B8E92E4507AE}" destId="{5F598C7B-61E0-4D0D-AF3D-FBB81DE9C59A}" srcOrd="1" destOrd="0" presId="urn:microsoft.com/office/officeart/2005/8/layout/hProcess6"/>
    <dgm:cxn modelId="{1A2C689F-1F5E-4746-AFDD-A6539CD196AC}" type="presParOf" srcId="{0AE0EEC4-E2DE-4F99-A85C-B8E92E4507AE}" destId="{DA7FF4A7-AD6D-4FA9-AD99-93CB1FBD22D1}" srcOrd="2" destOrd="0" presId="urn:microsoft.com/office/officeart/2005/8/layout/hProcess6"/>
    <dgm:cxn modelId="{9B1B26B6-9507-4DE9-B674-99839F2988CC}" type="presParOf" srcId="{DA7FF4A7-AD6D-4FA9-AD99-93CB1FBD22D1}" destId="{1D93FFA0-FAC8-41C8-B3F7-6DC24EF08186}" srcOrd="0" destOrd="0" presId="urn:microsoft.com/office/officeart/2005/8/layout/hProcess6"/>
    <dgm:cxn modelId="{20C75E1B-82AD-43A7-9F51-644CCFEE47C6}" type="presParOf" srcId="{DA7FF4A7-AD6D-4FA9-AD99-93CB1FBD22D1}" destId="{A5DAC042-54CF-4FEF-9F99-59B3DBD98DBE}" srcOrd="1" destOrd="0" presId="urn:microsoft.com/office/officeart/2005/8/layout/hProcess6"/>
    <dgm:cxn modelId="{2336934B-65DE-4BA1-9E3D-B15C9C8D8A04}" type="presParOf" srcId="{DA7FF4A7-AD6D-4FA9-AD99-93CB1FBD22D1}" destId="{28F49A32-95E5-4B60-9888-AB8EAE7025D8}" srcOrd="2" destOrd="0" presId="urn:microsoft.com/office/officeart/2005/8/layout/hProcess6"/>
    <dgm:cxn modelId="{A888C2F6-8C20-4EE7-A05C-CA64F42EF928}" type="presParOf" srcId="{DA7FF4A7-AD6D-4FA9-AD99-93CB1FBD22D1}" destId="{FE3C14FA-EADD-42EF-9B9B-D682AAF74DC1}" srcOrd="3" destOrd="0" presId="urn:microsoft.com/office/officeart/2005/8/layout/hProcess6"/>
    <dgm:cxn modelId="{54F88684-33F0-475E-AD04-85C5B24E058D}" type="presParOf" srcId="{0AE0EEC4-E2DE-4F99-A85C-B8E92E4507AE}" destId="{89084C48-B178-49FB-8F3E-DEA1396CEFF3}" srcOrd="3" destOrd="0" presId="urn:microsoft.com/office/officeart/2005/8/layout/hProcess6"/>
    <dgm:cxn modelId="{682A9C2C-70AE-4936-9970-F4AD178C5E57}" type="presParOf" srcId="{0AE0EEC4-E2DE-4F99-A85C-B8E92E4507AE}" destId="{E1A0D6C2-0BD2-4FB6-884A-3AF7F3079A41}" srcOrd="4" destOrd="0" presId="urn:microsoft.com/office/officeart/2005/8/layout/hProcess6"/>
    <dgm:cxn modelId="{005BBDCB-A21D-428B-AE44-CD8083D8D12D}" type="presParOf" srcId="{E1A0D6C2-0BD2-4FB6-884A-3AF7F3079A41}" destId="{30F2C665-BE8F-4413-B9A0-9DBC602A9D97}" srcOrd="0" destOrd="0" presId="urn:microsoft.com/office/officeart/2005/8/layout/hProcess6"/>
    <dgm:cxn modelId="{C76C35E3-051D-4576-98F6-472DFE511A84}" type="presParOf" srcId="{E1A0D6C2-0BD2-4FB6-884A-3AF7F3079A41}" destId="{F8F0E00D-50A8-49BD-9854-C5DFC6AE168C}" srcOrd="1" destOrd="0" presId="urn:microsoft.com/office/officeart/2005/8/layout/hProcess6"/>
    <dgm:cxn modelId="{AE81227A-867F-4B0A-9C44-531B1C69EDCB}" type="presParOf" srcId="{E1A0D6C2-0BD2-4FB6-884A-3AF7F3079A41}" destId="{BA96752D-C840-4A91-85F5-0534B296FD0F}" srcOrd="2" destOrd="0" presId="urn:microsoft.com/office/officeart/2005/8/layout/hProcess6"/>
    <dgm:cxn modelId="{D8AE2946-73AD-468A-8808-0EF8CB1AC5B1}" type="presParOf" srcId="{E1A0D6C2-0BD2-4FB6-884A-3AF7F3079A41}" destId="{19B272ED-97F6-460E-8FD0-80D448C68D45}" srcOrd="3" destOrd="0" presId="urn:microsoft.com/office/officeart/2005/8/layout/hProcess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F84A46-DD2D-4938-AA93-03B9474B8E2C}">
      <dsp:nvSpPr>
        <dsp:cNvPr id="0" name=""/>
        <dsp:cNvSpPr/>
      </dsp:nvSpPr>
      <dsp:spPr>
        <a:xfrm>
          <a:off x="428735" y="127811"/>
          <a:ext cx="1702047" cy="1487804"/>
        </a:xfrm>
        <a:prstGeom prst="rightArrow">
          <a:avLst>
            <a:gd name="adj1" fmla="val 70000"/>
            <a:gd name="adj2" fmla="val 50000"/>
          </a:avLst>
        </a:prstGeom>
        <a:solidFill>
          <a:schemeClr val="accent2">
            <a:alpha val="90000"/>
            <a:tint val="4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Origin-APOE</a:t>
          </a:r>
          <a:endParaRPr lang="en-US" sz="1100" kern="1200" dirty="0"/>
        </a:p>
        <a:p>
          <a:pPr marL="57150" lvl="1" indent="-57150" algn="l" defTabSz="488950">
            <a:lnSpc>
              <a:spcPct val="90000"/>
            </a:lnSpc>
            <a:spcBef>
              <a:spcPct val="0"/>
            </a:spcBef>
            <a:spcAft>
              <a:spcPct val="15000"/>
            </a:spcAft>
            <a:buChar char="••"/>
          </a:pPr>
          <a:r>
            <a:rPr lang="en-US" sz="1100" kern="1200" dirty="0" smtClean="0"/>
            <a:t>Land Movement</a:t>
          </a:r>
          <a:endParaRPr lang="en-US" sz="1100" kern="1200" dirty="0"/>
        </a:p>
      </dsp:txBody>
      <dsp:txXfrm>
        <a:off x="854247" y="350982"/>
        <a:ext cx="829748" cy="1041462"/>
      </dsp:txXfrm>
    </dsp:sp>
    <dsp:sp modelId="{13C77F6C-5595-4739-A58E-8A492CBC6AD6}">
      <dsp:nvSpPr>
        <dsp:cNvPr id="0" name=""/>
        <dsp:cNvSpPr/>
      </dsp:nvSpPr>
      <dsp:spPr>
        <a:xfrm>
          <a:off x="3223" y="446202"/>
          <a:ext cx="851023" cy="851023"/>
        </a:xfrm>
        <a:prstGeom prst="ellipse">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Segment</a:t>
          </a:r>
        </a:p>
        <a:p>
          <a:pPr lvl="0" algn="ctr" defTabSz="488950">
            <a:lnSpc>
              <a:spcPct val="90000"/>
            </a:lnSpc>
            <a:spcBef>
              <a:spcPct val="0"/>
            </a:spcBef>
            <a:spcAft>
              <a:spcPct val="35000"/>
            </a:spcAft>
          </a:pPr>
          <a:r>
            <a:rPr lang="en-US" sz="1100" kern="1200" dirty="0" smtClean="0"/>
            <a:t>I</a:t>
          </a:r>
          <a:endParaRPr lang="en-US" sz="1100" kern="1200" dirty="0"/>
        </a:p>
      </dsp:txBody>
      <dsp:txXfrm>
        <a:off x="127852" y="570831"/>
        <a:ext cx="601765" cy="601765"/>
      </dsp:txXfrm>
    </dsp:sp>
    <dsp:sp modelId="{A5DAC042-54CF-4FEF-9F99-59B3DBD98DBE}">
      <dsp:nvSpPr>
        <dsp:cNvPr id="0" name=""/>
        <dsp:cNvSpPr/>
      </dsp:nvSpPr>
      <dsp:spPr>
        <a:xfrm>
          <a:off x="2662673" y="127811"/>
          <a:ext cx="1702047" cy="1487804"/>
        </a:xfrm>
        <a:prstGeom prst="rightArrow">
          <a:avLst>
            <a:gd name="adj1" fmla="val 70000"/>
            <a:gd name="adj2" fmla="val 50000"/>
          </a:avLst>
        </a:prstGeom>
        <a:solidFill>
          <a:schemeClr val="accent2">
            <a:alpha val="90000"/>
            <a:tint val="4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APOE-APOD</a:t>
          </a:r>
          <a:endParaRPr lang="en-US" sz="1100" kern="1200" dirty="0"/>
        </a:p>
        <a:p>
          <a:pPr marL="57150" lvl="1" indent="-57150" algn="l" defTabSz="488950">
            <a:lnSpc>
              <a:spcPct val="90000"/>
            </a:lnSpc>
            <a:spcBef>
              <a:spcPct val="0"/>
            </a:spcBef>
            <a:spcAft>
              <a:spcPct val="15000"/>
            </a:spcAft>
            <a:buChar char="••"/>
          </a:pPr>
          <a:r>
            <a:rPr lang="en-US" sz="1100" kern="1200" dirty="0" smtClean="0"/>
            <a:t>Air Movement</a:t>
          </a:r>
          <a:endParaRPr lang="en-US" sz="1100" kern="1200" dirty="0"/>
        </a:p>
      </dsp:txBody>
      <dsp:txXfrm>
        <a:off x="3088185" y="350982"/>
        <a:ext cx="829748" cy="1041462"/>
      </dsp:txXfrm>
    </dsp:sp>
    <dsp:sp modelId="{FE3C14FA-EADD-42EF-9B9B-D682AAF74DC1}">
      <dsp:nvSpPr>
        <dsp:cNvPr id="0" name=""/>
        <dsp:cNvSpPr/>
      </dsp:nvSpPr>
      <dsp:spPr>
        <a:xfrm>
          <a:off x="2237161" y="446202"/>
          <a:ext cx="851023" cy="851023"/>
        </a:xfrm>
        <a:prstGeom prst="ellipse">
          <a:avLst/>
        </a:prstGeom>
        <a:gradFill rotWithShape="0">
          <a:gsLst>
            <a:gs pos="0">
              <a:schemeClr val="accent2">
                <a:shade val="80000"/>
                <a:hueOff val="-2000"/>
                <a:satOff val="5922"/>
                <a:lumOff val="6893"/>
                <a:alphaOff val="0"/>
                <a:shade val="51000"/>
                <a:satMod val="130000"/>
              </a:schemeClr>
            </a:gs>
            <a:gs pos="80000">
              <a:schemeClr val="accent2">
                <a:shade val="80000"/>
                <a:hueOff val="-2000"/>
                <a:satOff val="5922"/>
                <a:lumOff val="6893"/>
                <a:alphaOff val="0"/>
                <a:shade val="93000"/>
                <a:satMod val="130000"/>
              </a:schemeClr>
            </a:gs>
            <a:gs pos="100000">
              <a:schemeClr val="accent2">
                <a:shade val="80000"/>
                <a:hueOff val="-2000"/>
                <a:satOff val="5922"/>
                <a:lumOff val="689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Segment II</a:t>
          </a:r>
          <a:endParaRPr lang="en-US" sz="1100" kern="1200" dirty="0"/>
        </a:p>
      </dsp:txBody>
      <dsp:txXfrm>
        <a:off x="2361790" y="570831"/>
        <a:ext cx="601765" cy="601765"/>
      </dsp:txXfrm>
    </dsp:sp>
    <dsp:sp modelId="{F8F0E00D-50A8-49BD-9854-C5DFC6AE168C}">
      <dsp:nvSpPr>
        <dsp:cNvPr id="0" name=""/>
        <dsp:cNvSpPr/>
      </dsp:nvSpPr>
      <dsp:spPr>
        <a:xfrm>
          <a:off x="4896611" y="127811"/>
          <a:ext cx="1702047" cy="1487804"/>
        </a:xfrm>
        <a:prstGeom prst="rightArrow">
          <a:avLst>
            <a:gd name="adj1" fmla="val 70000"/>
            <a:gd name="adj2" fmla="val 50000"/>
          </a:avLst>
        </a:prstGeom>
        <a:solidFill>
          <a:schemeClr val="accent2">
            <a:alpha val="90000"/>
            <a:tint val="4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APOD-Destination</a:t>
          </a:r>
          <a:endParaRPr lang="en-US" sz="1100" kern="1200" dirty="0"/>
        </a:p>
        <a:p>
          <a:pPr marL="57150" lvl="1" indent="-57150" algn="l" defTabSz="488950">
            <a:lnSpc>
              <a:spcPct val="90000"/>
            </a:lnSpc>
            <a:spcBef>
              <a:spcPct val="0"/>
            </a:spcBef>
            <a:spcAft>
              <a:spcPct val="15000"/>
            </a:spcAft>
            <a:buChar char="••"/>
          </a:pPr>
          <a:r>
            <a:rPr lang="en-US" sz="1100" kern="1200" dirty="0" smtClean="0"/>
            <a:t>Land Movement</a:t>
          </a:r>
          <a:endParaRPr lang="en-US" sz="1100" kern="1200" dirty="0"/>
        </a:p>
      </dsp:txBody>
      <dsp:txXfrm>
        <a:off x="5322123" y="350982"/>
        <a:ext cx="829748" cy="1041462"/>
      </dsp:txXfrm>
    </dsp:sp>
    <dsp:sp modelId="{19B272ED-97F6-460E-8FD0-80D448C68D45}">
      <dsp:nvSpPr>
        <dsp:cNvPr id="0" name=""/>
        <dsp:cNvSpPr/>
      </dsp:nvSpPr>
      <dsp:spPr>
        <a:xfrm>
          <a:off x="4471099" y="446202"/>
          <a:ext cx="851023" cy="851023"/>
        </a:xfrm>
        <a:prstGeom prst="ellipse">
          <a:avLst/>
        </a:prstGeom>
        <a:gradFill rotWithShape="0">
          <a:gsLst>
            <a:gs pos="0">
              <a:schemeClr val="accent2">
                <a:shade val="80000"/>
                <a:hueOff val="-3999"/>
                <a:satOff val="11845"/>
                <a:lumOff val="13786"/>
                <a:alphaOff val="0"/>
                <a:shade val="51000"/>
                <a:satMod val="130000"/>
              </a:schemeClr>
            </a:gs>
            <a:gs pos="80000">
              <a:schemeClr val="accent2">
                <a:shade val="80000"/>
                <a:hueOff val="-3999"/>
                <a:satOff val="11845"/>
                <a:lumOff val="13786"/>
                <a:alphaOff val="0"/>
                <a:shade val="93000"/>
                <a:satMod val="130000"/>
              </a:schemeClr>
            </a:gs>
            <a:gs pos="100000">
              <a:schemeClr val="accent2">
                <a:shade val="80000"/>
                <a:hueOff val="-3999"/>
                <a:satOff val="11845"/>
                <a:lumOff val="137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Segment</a:t>
          </a:r>
        </a:p>
        <a:p>
          <a:pPr lvl="0" algn="ctr" defTabSz="488950">
            <a:lnSpc>
              <a:spcPct val="90000"/>
            </a:lnSpc>
            <a:spcBef>
              <a:spcPct val="0"/>
            </a:spcBef>
            <a:spcAft>
              <a:spcPct val="35000"/>
            </a:spcAft>
          </a:pPr>
          <a:r>
            <a:rPr lang="en-US" sz="1100" kern="1200" dirty="0" smtClean="0"/>
            <a:t>III</a:t>
          </a:r>
          <a:endParaRPr lang="en-US" sz="1100" kern="1200" dirty="0"/>
        </a:p>
      </dsp:txBody>
      <dsp:txXfrm>
        <a:off x="4595728" y="570831"/>
        <a:ext cx="601765" cy="6017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F84A46-DD2D-4938-AA93-03B9474B8E2C}">
      <dsp:nvSpPr>
        <dsp:cNvPr id="0" name=""/>
        <dsp:cNvSpPr/>
      </dsp:nvSpPr>
      <dsp:spPr>
        <a:xfrm>
          <a:off x="428735" y="127811"/>
          <a:ext cx="1702047" cy="1487804"/>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Origin-SPOE</a:t>
          </a:r>
          <a:endParaRPr lang="en-US" sz="1100" kern="1200" dirty="0"/>
        </a:p>
        <a:p>
          <a:pPr marL="57150" lvl="1" indent="-57150" algn="l" defTabSz="488950">
            <a:lnSpc>
              <a:spcPct val="90000"/>
            </a:lnSpc>
            <a:spcBef>
              <a:spcPct val="0"/>
            </a:spcBef>
            <a:spcAft>
              <a:spcPct val="15000"/>
            </a:spcAft>
            <a:buChar char="••"/>
          </a:pPr>
          <a:r>
            <a:rPr lang="en-US" sz="1100" kern="1200" dirty="0" smtClean="0"/>
            <a:t>Land Movement</a:t>
          </a:r>
          <a:endParaRPr lang="en-US" sz="1100" kern="1200" dirty="0"/>
        </a:p>
      </dsp:txBody>
      <dsp:txXfrm>
        <a:off x="854247" y="350982"/>
        <a:ext cx="829748" cy="1041462"/>
      </dsp:txXfrm>
    </dsp:sp>
    <dsp:sp modelId="{13C77F6C-5595-4739-A58E-8A492CBC6AD6}">
      <dsp:nvSpPr>
        <dsp:cNvPr id="0" name=""/>
        <dsp:cNvSpPr/>
      </dsp:nvSpPr>
      <dsp:spPr>
        <a:xfrm>
          <a:off x="3223" y="446202"/>
          <a:ext cx="851023" cy="85102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Segment</a:t>
          </a:r>
        </a:p>
        <a:p>
          <a:pPr lvl="0" algn="ctr" defTabSz="488950">
            <a:lnSpc>
              <a:spcPct val="90000"/>
            </a:lnSpc>
            <a:spcBef>
              <a:spcPct val="0"/>
            </a:spcBef>
            <a:spcAft>
              <a:spcPct val="35000"/>
            </a:spcAft>
          </a:pPr>
          <a:r>
            <a:rPr lang="en-US" sz="1100" kern="1200" dirty="0" smtClean="0"/>
            <a:t>I</a:t>
          </a:r>
          <a:endParaRPr lang="en-US" sz="1100" kern="1200" dirty="0"/>
        </a:p>
      </dsp:txBody>
      <dsp:txXfrm>
        <a:off x="127852" y="570831"/>
        <a:ext cx="601765" cy="601765"/>
      </dsp:txXfrm>
    </dsp:sp>
    <dsp:sp modelId="{A5DAC042-54CF-4FEF-9F99-59B3DBD98DBE}">
      <dsp:nvSpPr>
        <dsp:cNvPr id="0" name=""/>
        <dsp:cNvSpPr/>
      </dsp:nvSpPr>
      <dsp:spPr>
        <a:xfrm>
          <a:off x="2662673" y="127811"/>
          <a:ext cx="1702047" cy="1487804"/>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SPOE-SPOD</a:t>
          </a:r>
          <a:endParaRPr lang="en-US" sz="1100" kern="1200" dirty="0"/>
        </a:p>
        <a:p>
          <a:pPr marL="57150" lvl="1" indent="-57150" algn="l" defTabSz="488950">
            <a:lnSpc>
              <a:spcPct val="90000"/>
            </a:lnSpc>
            <a:spcBef>
              <a:spcPct val="0"/>
            </a:spcBef>
            <a:spcAft>
              <a:spcPct val="15000"/>
            </a:spcAft>
            <a:buChar char="••"/>
          </a:pPr>
          <a:r>
            <a:rPr lang="en-US" sz="1100" kern="1200" dirty="0" smtClean="0"/>
            <a:t>Sea Movement</a:t>
          </a:r>
          <a:endParaRPr lang="en-US" sz="1100" kern="1200" dirty="0"/>
        </a:p>
      </dsp:txBody>
      <dsp:txXfrm>
        <a:off x="3088185" y="350982"/>
        <a:ext cx="829748" cy="1041462"/>
      </dsp:txXfrm>
    </dsp:sp>
    <dsp:sp modelId="{FE3C14FA-EADD-42EF-9B9B-D682AAF74DC1}">
      <dsp:nvSpPr>
        <dsp:cNvPr id="0" name=""/>
        <dsp:cNvSpPr/>
      </dsp:nvSpPr>
      <dsp:spPr>
        <a:xfrm>
          <a:off x="2237161" y="446202"/>
          <a:ext cx="851023" cy="85102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Segment II</a:t>
          </a:r>
          <a:endParaRPr lang="en-US" sz="1100" kern="1200" dirty="0"/>
        </a:p>
      </dsp:txBody>
      <dsp:txXfrm>
        <a:off x="2361790" y="570831"/>
        <a:ext cx="601765" cy="601765"/>
      </dsp:txXfrm>
    </dsp:sp>
    <dsp:sp modelId="{F8F0E00D-50A8-49BD-9854-C5DFC6AE168C}">
      <dsp:nvSpPr>
        <dsp:cNvPr id="0" name=""/>
        <dsp:cNvSpPr/>
      </dsp:nvSpPr>
      <dsp:spPr>
        <a:xfrm>
          <a:off x="4896611" y="127811"/>
          <a:ext cx="1702047" cy="1487804"/>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SPOD-Destination</a:t>
          </a:r>
          <a:endParaRPr lang="en-US" sz="1100" kern="1200" dirty="0"/>
        </a:p>
        <a:p>
          <a:pPr marL="57150" lvl="1" indent="-57150" algn="l" defTabSz="488950">
            <a:lnSpc>
              <a:spcPct val="90000"/>
            </a:lnSpc>
            <a:spcBef>
              <a:spcPct val="0"/>
            </a:spcBef>
            <a:spcAft>
              <a:spcPct val="15000"/>
            </a:spcAft>
            <a:buChar char="••"/>
          </a:pPr>
          <a:r>
            <a:rPr lang="en-US" sz="1100" kern="1200" dirty="0" smtClean="0"/>
            <a:t>Land Movement</a:t>
          </a:r>
          <a:endParaRPr lang="en-US" sz="1100" kern="1200" dirty="0"/>
        </a:p>
      </dsp:txBody>
      <dsp:txXfrm>
        <a:off x="5322123" y="350982"/>
        <a:ext cx="829748" cy="1041462"/>
      </dsp:txXfrm>
    </dsp:sp>
    <dsp:sp modelId="{19B272ED-97F6-460E-8FD0-80D448C68D45}">
      <dsp:nvSpPr>
        <dsp:cNvPr id="0" name=""/>
        <dsp:cNvSpPr/>
      </dsp:nvSpPr>
      <dsp:spPr>
        <a:xfrm>
          <a:off x="4471099" y="446202"/>
          <a:ext cx="851023" cy="85102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Segment</a:t>
          </a:r>
        </a:p>
        <a:p>
          <a:pPr lvl="0" algn="ctr" defTabSz="488950">
            <a:lnSpc>
              <a:spcPct val="90000"/>
            </a:lnSpc>
            <a:spcBef>
              <a:spcPct val="0"/>
            </a:spcBef>
            <a:spcAft>
              <a:spcPct val="35000"/>
            </a:spcAft>
          </a:pPr>
          <a:r>
            <a:rPr lang="en-US" sz="1100" kern="1200" dirty="0" smtClean="0"/>
            <a:t>III</a:t>
          </a:r>
          <a:endParaRPr lang="en-US" sz="1100" kern="1200" dirty="0"/>
        </a:p>
      </dsp:txBody>
      <dsp:txXfrm>
        <a:off x="4595728" y="570831"/>
        <a:ext cx="601765" cy="60176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sldNum" sz="quarter" idx="3"/>
          </p:nvPr>
        </p:nvSpPr>
        <p:spPr bwMode="auto">
          <a:xfrm>
            <a:off x="8712200" y="6850063"/>
            <a:ext cx="500063" cy="119062"/>
          </a:xfrm>
          <a:prstGeom prst="rect">
            <a:avLst/>
          </a:prstGeom>
          <a:noFill/>
          <a:ln w="12700">
            <a:noFill/>
            <a:miter lim="800000"/>
            <a:headEnd/>
            <a:tailEnd/>
          </a:ln>
          <a:effectLst/>
        </p:spPr>
        <p:txBody>
          <a:bodyPr vert="horz" wrap="none" lIns="0" tIns="0" rIns="0" bIns="0" numCol="1" anchor="b" anchorCtr="0" compatLnSpc="1">
            <a:prstTxWarp prst="textNoShape">
              <a:avLst/>
            </a:prstTxWarp>
          </a:bodyPr>
          <a:lstStyle>
            <a:lvl1pPr algn="r" eaLnBrk="0" hangingPunct="0">
              <a:defRPr sz="800">
                <a:latin typeface="Arial" charset="0"/>
              </a:defRPr>
            </a:lvl1pPr>
          </a:lstStyle>
          <a:p>
            <a:pPr>
              <a:defRPr/>
            </a:pPr>
            <a:fld id="{CBFCFF04-1DF0-41BE-A1CA-6EFDCC6A00E9}" type="slidenum">
              <a:rPr lang="en-US"/>
              <a:pPr>
                <a:defRPr/>
              </a:pPr>
              <a:t>‹#›</a:t>
            </a:fld>
            <a:endParaRPr lang="en-US" dirty="0"/>
          </a:p>
        </p:txBody>
      </p:sp>
    </p:spTree>
    <p:extLst>
      <p:ext uri="{BB962C8B-B14F-4D97-AF65-F5344CB8AC3E}">
        <p14:creationId xmlns:p14="http://schemas.microsoft.com/office/powerpoint/2010/main" val="38084526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809625" y="3325813"/>
            <a:ext cx="7586663" cy="3451225"/>
          </a:xfrm>
          <a:prstGeom prst="rect">
            <a:avLst/>
          </a:prstGeom>
          <a:noFill/>
          <a:ln w="12700">
            <a:noFill/>
            <a:miter lim="800000"/>
            <a:headEnd/>
            <a:tailEnd/>
          </a:ln>
        </p:spPr>
        <p:txBody>
          <a:bodyPr vert="horz" wrap="square" lIns="91762" tIns="45076" rIns="91762" bIns="45076" numCol="1" anchor="t" anchorCtr="0" compatLnSpc="1">
            <a:prstTxWarp prst="textNoShape">
              <a:avLst/>
            </a:prstTxWarp>
          </a:bodyPr>
          <a:lstStyle/>
          <a:p>
            <a:pPr lvl="0"/>
            <a:r>
              <a:rPr lang="en-US" noProof="0" smtClean="0"/>
              <a:t>Click to edit Master text styles</a:t>
            </a:r>
          </a:p>
          <a:p>
            <a:pPr lvl="1"/>
            <a:r>
              <a:rPr lang="en-US" noProof="0" smtClean="0"/>
              <a:t>Second level</a:t>
            </a:r>
          </a:p>
        </p:txBody>
      </p:sp>
      <p:sp>
        <p:nvSpPr>
          <p:cNvPr id="28675" name="Rectangle 3"/>
          <p:cNvSpPr>
            <a:spLocks noGrp="1" noRot="1" noChangeAspect="1" noChangeArrowheads="1" noTextEdit="1"/>
          </p:cNvSpPr>
          <p:nvPr>
            <p:ph type="sldImg" idx="2"/>
          </p:nvPr>
        </p:nvSpPr>
        <p:spPr bwMode="auto">
          <a:xfrm>
            <a:off x="2447925" y="160338"/>
            <a:ext cx="4310063" cy="2984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p:cNvSpPr>
            <a:spLocks noGrp="1" noChangeArrowheads="1"/>
          </p:cNvSpPr>
          <p:nvPr>
            <p:ph type="sldNum" sz="quarter" idx="5"/>
          </p:nvPr>
        </p:nvSpPr>
        <p:spPr bwMode="auto">
          <a:xfrm>
            <a:off x="8904288" y="6862763"/>
            <a:ext cx="307975" cy="106362"/>
          </a:xfrm>
          <a:prstGeom prst="rect">
            <a:avLst/>
          </a:prstGeom>
          <a:noFill/>
          <a:ln w="12700">
            <a:noFill/>
            <a:miter lim="800000"/>
            <a:headEnd/>
            <a:tailEnd/>
          </a:ln>
          <a:effectLst/>
        </p:spPr>
        <p:txBody>
          <a:bodyPr vert="horz" wrap="none" lIns="0" tIns="0" rIns="0" bIns="0" numCol="1" anchor="b" anchorCtr="0" compatLnSpc="1">
            <a:prstTxWarp prst="textNoShape">
              <a:avLst/>
            </a:prstTxWarp>
          </a:bodyPr>
          <a:lstStyle>
            <a:lvl1pPr algn="r" eaLnBrk="0" hangingPunct="0">
              <a:defRPr sz="800">
                <a:latin typeface="Arial" charset="0"/>
              </a:defRPr>
            </a:lvl1pPr>
          </a:lstStyle>
          <a:p>
            <a:pPr>
              <a:defRPr/>
            </a:pPr>
            <a:fld id="{499AA767-990C-49CA-BB5B-B806EA9F932E}" type="slidenum">
              <a:rPr lang="en-US"/>
              <a:pPr>
                <a:defRPr/>
              </a:pPr>
              <a:t>‹#›</a:t>
            </a:fld>
            <a:endParaRPr lang="en-US" dirty="0"/>
          </a:p>
        </p:txBody>
      </p:sp>
    </p:spTree>
    <p:extLst>
      <p:ext uri="{BB962C8B-B14F-4D97-AF65-F5344CB8AC3E}">
        <p14:creationId xmlns:p14="http://schemas.microsoft.com/office/powerpoint/2010/main" val="1433212100"/>
      </p:ext>
    </p:extLst>
  </p:cSld>
  <p:clrMap bg1="lt1" tx1="dk1" bg2="lt2" tx2="dk2" accent1="accent1" accent2="accent2" accent3="accent3" accent4="accent4" accent5="accent5" accent6="accent6" hlink="hlink" folHlink="folHlink"/>
  <p:notesStyle>
    <a:lvl1pPr marL="177800" indent="-177800" algn="l" rtl="0" eaLnBrk="0" fontAlgn="base" hangingPunct="0">
      <a:spcBef>
        <a:spcPct val="100000"/>
      </a:spcBef>
      <a:spcAft>
        <a:spcPct val="0"/>
      </a:spcAft>
      <a:buFont typeface="Webdings" pitchFamily="18" charset="2"/>
      <a:buChar char="4"/>
      <a:defRPr sz="1000" kern="1200">
        <a:solidFill>
          <a:schemeClr val="tx1"/>
        </a:solidFill>
        <a:latin typeface="Arial" charset="0"/>
        <a:ea typeface="+mn-ea"/>
        <a:cs typeface="+mn-cs"/>
      </a:defRPr>
    </a:lvl1pPr>
    <a:lvl2pPr marL="342900" indent="-163513" algn="l" rtl="0" eaLnBrk="0" fontAlgn="base" hangingPunct="0">
      <a:lnSpc>
        <a:spcPct val="85000"/>
      </a:lnSpc>
      <a:spcBef>
        <a:spcPct val="45000"/>
      </a:spcBef>
      <a:spcAft>
        <a:spcPct val="0"/>
      </a:spcAft>
      <a:buChar char="–"/>
      <a:defRPr sz="1000" kern="1200">
        <a:solidFill>
          <a:schemeClr val="tx1"/>
        </a:solidFill>
        <a:latin typeface="Arial" charset="0"/>
        <a:ea typeface="+mn-ea"/>
        <a:cs typeface="+mn-cs"/>
      </a:defRPr>
    </a:lvl2pPr>
    <a:lvl3pPr marL="1143000" indent="-228600" algn="l" rtl="0" eaLnBrk="0" fontAlgn="base" hangingPunct="0">
      <a:lnSpc>
        <a:spcPct val="85000"/>
      </a:lnSpc>
      <a:spcBef>
        <a:spcPct val="45000"/>
      </a:spcBef>
      <a:spcAft>
        <a:spcPct val="0"/>
      </a:spcAft>
      <a:buFont typeface="Webdings" pitchFamily="18" charset="2"/>
      <a:defRPr sz="1000" kern="1200">
        <a:solidFill>
          <a:schemeClr val="tx1"/>
        </a:solidFill>
        <a:latin typeface="Arial" charset="0"/>
        <a:ea typeface="+mn-ea"/>
        <a:cs typeface="+mn-cs"/>
      </a:defRPr>
    </a:lvl3pPr>
    <a:lvl4pPr marL="1600200" indent="-228600" algn="l" rtl="0" eaLnBrk="0" fontAlgn="base" hangingPunct="0">
      <a:lnSpc>
        <a:spcPct val="85000"/>
      </a:lnSpc>
      <a:spcBef>
        <a:spcPct val="45000"/>
      </a:spcBef>
      <a:spcAft>
        <a:spcPct val="0"/>
      </a:spcAft>
      <a:defRPr sz="1000" kern="1200">
        <a:solidFill>
          <a:schemeClr val="tx1"/>
        </a:solidFill>
        <a:latin typeface="Arial"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Book Antiqua"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fld id="{6D46FDD4-8083-4999-B72C-28E6AFD53751}" type="slidenum">
              <a:rPr lang="en-US" sz="800" smtClean="0"/>
              <a:pPr/>
              <a:t>1</a:t>
            </a:fld>
            <a:endParaRPr lang="en-US" sz="800" dirty="0" smtClean="0"/>
          </a:p>
        </p:txBody>
      </p:sp>
      <p:sp>
        <p:nvSpPr>
          <p:cNvPr id="29699" name="Rectangle 2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
        <p:nvSpPr>
          <p:cNvPr id="29700" name="Rectangle 2"/>
          <p:cNvSpPr>
            <a:spLocks noGrp="1" noRot="1" noChangeAspect="1" noChangeArrowheads="1" noTextEdit="1"/>
          </p:cNvSpPr>
          <p:nvPr>
            <p:ph type="sldImg"/>
          </p:nvPr>
        </p:nvSpPr>
        <p:spPr>
          <a:ln/>
        </p:spPr>
      </p:sp>
      <p:sp>
        <p:nvSpPr>
          <p:cNvPr id="29701" name="Text Box 4"/>
          <p:cNvSpPr txBox="1">
            <a:spLocks noChangeArrowheads="1"/>
          </p:cNvSpPr>
          <p:nvPr/>
        </p:nvSpPr>
        <p:spPr bwMode="auto">
          <a:xfrm>
            <a:off x="811213" y="3517900"/>
            <a:ext cx="7513637"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97" tIns="45898" rIns="91797" bIns="45898" anchor="ctr">
            <a:spAutoFit/>
          </a:bodyPr>
          <a:lstStyle>
            <a:lvl1pPr defTabSz="917575" eaLnBrk="0" hangingPunct="0">
              <a:defRPr sz="1200">
                <a:solidFill>
                  <a:schemeClr val="tx1"/>
                </a:solidFill>
                <a:latin typeface="Arial" charset="0"/>
              </a:defRPr>
            </a:lvl1pPr>
            <a:lvl2pPr marL="742950" indent="-285750" defTabSz="917575" eaLnBrk="0" hangingPunct="0">
              <a:defRPr sz="1200">
                <a:solidFill>
                  <a:schemeClr val="tx1"/>
                </a:solidFill>
                <a:latin typeface="Arial" charset="0"/>
              </a:defRPr>
            </a:lvl2pPr>
            <a:lvl3pPr marL="1143000" indent="-228600" defTabSz="917575" eaLnBrk="0" hangingPunct="0">
              <a:defRPr sz="1200">
                <a:solidFill>
                  <a:schemeClr val="tx1"/>
                </a:solidFill>
                <a:latin typeface="Arial" charset="0"/>
              </a:defRPr>
            </a:lvl3pPr>
            <a:lvl4pPr marL="1600200" indent="-228600" defTabSz="917575" eaLnBrk="0" hangingPunct="0">
              <a:defRPr sz="1200">
                <a:solidFill>
                  <a:schemeClr val="tx1"/>
                </a:solidFill>
                <a:latin typeface="Arial" charset="0"/>
              </a:defRPr>
            </a:lvl4pPr>
            <a:lvl5pPr marL="2057400" indent="-228600" defTabSz="917575" eaLnBrk="0" hangingPunct="0">
              <a:defRPr sz="1200">
                <a:solidFill>
                  <a:schemeClr val="tx1"/>
                </a:solidFill>
                <a:latin typeface="Arial" charset="0"/>
              </a:defRPr>
            </a:lvl5pPr>
            <a:lvl6pPr marL="2514600" indent="-228600" defTabSz="917575" eaLnBrk="0" fontAlgn="base" hangingPunct="0">
              <a:spcBef>
                <a:spcPct val="0"/>
              </a:spcBef>
              <a:spcAft>
                <a:spcPct val="0"/>
              </a:spcAft>
              <a:defRPr sz="1200">
                <a:solidFill>
                  <a:schemeClr val="tx1"/>
                </a:solidFill>
                <a:latin typeface="Arial" charset="0"/>
              </a:defRPr>
            </a:lvl6pPr>
            <a:lvl7pPr marL="2971800" indent="-228600" defTabSz="917575" eaLnBrk="0" fontAlgn="base" hangingPunct="0">
              <a:spcBef>
                <a:spcPct val="0"/>
              </a:spcBef>
              <a:spcAft>
                <a:spcPct val="0"/>
              </a:spcAft>
              <a:defRPr sz="1200">
                <a:solidFill>
                  <a:schemeClr val="tx1"/>
                </a:solidFill>
                <a:latin typeface="Arial" charset="0"/>
              </a:defRPr>
            </a:lvl7pPr>
            <a:lvl8pPr marL="3429000" indent="-228600" defTabSz="917575" eaLnBrk="0" fontAlgn="base" hangingPunct="0">
              <a:spcBef>
                <a:spcPct val="0"/>
              </a:spcBef>
              <a:spcAft>
                <a:spcPct val="0"/>
              </a:spcAft>
              <a:defRPr sz="1200">
                <a:solidFill>
                  <a:schemeClr val="tx1"/>
                </a:solidFill>
                <a:latin typeface="Arial" charset="0"/>
              </a:defRPr>
            </a:lvl8pPr>
            <a:lvl9pPr marL="3886200" indent="-228600" defTabSz="917575" eaLnBrk="0" fontAlgn="base" hangingPunct="0">
              <a:spcBef>
                <a:spcPct val="0"/>
              </a:spcBef>
              <a:spcAft>
                <a:spcPct val="0"/>
              </a:spcAft>
              <a:defRPr sz="1200">
                <a:solidFill>
                  <a:schemeClr val="tx1"/>
                </a:solidFill>
                <a:latin typeface="Arial" charset="0"/>
              </a:defRPr>
            </a:lvl9pPr>
          </a:lstStyle>
          <a:p>
            <a:pPr algn="ctr">
              <a:buClr>
                <a:schemeClr val="tx1"/>
              </a:buClr>
            </a:pPr>
            <a:r>
              <a:rPr lang="en-US" sz="1400" b="1" dirty="0"/>
              <a:t>Booz Allen Hamilton Standard Colors</a:t>
            </a:r>
            <a:endParaRPr lang="en-US" sz="1400" dirty="0"/>
          </a:p>
          <a:p>
            <a:pPr algn="ctr">
              <a:buClr>
                <a:schemeClr val="tx1"/>
              </a:buClr>
            </a:pPr>
            <a:r>
              <a:rPr lang="en-US" sz="1400" dirty="0"/>
              <a:t>Colors should be used in the color pairs whenever possible. Do not mix and match colors, use pairs together as shown.</a:t>
            </a:r>
          </a:p>
          <a:p>
            <a:pPr algn="ctr">
              <a:buClr>
                <a:schemeClr val="tx1"/>
              </a:buClr>
            </a:pPr>
            <a:r>
              <a:rPr lang="en-US" sz="1400" dirty="0"/>
              <a:t>Black, White and Gray can be used with any of the other colors.</a:t>
            </a:r>
          </a:p>
        </p:txBody>
      </p:sp>
      <p:sp>
        <p:nvSpPr>
          <p:cNvPr id="29702" name="Rectangle 5"/>
          <p:cNvSpPr>
            <a:spLocks noChangeArrowheads="1"/>
          </p:cNvSpPr>
          <p:nvPr/>
        </p:nvSpPr>
        <p:spPr bwMode="auto">
          <a:xfrm>
            <a:off x="912813" y="5026025"/>
            <a:ext cx="919162" cy="522288"/>
          </a:xfrm>
          <a:prstGeom prst="rect">
            <a:avLst/>
          </a:prstGeom>
          <a:solidFill>
            <a:srgbClr val="360157"/>
          </a:solidFill>
          <a:ln w="9525">
            <a:solidFill>
              <a:schemeClr val="tx1"/>
            </a:solidFill>
            <a:miter lim="800000"/>
            <a:headEnd/>
            <a:tailEnd/>
          </a:ln>
        </p:spPr>
        <p:txBody>
          <a:bodyPr wrap="none" lIns="91797" tIns="45898" rIns="91797" bIns="45898" anchor="ctr"/>
          <a:lstStyle/>
          <a:p>
            <a:pPr algn="ctr" defTabSz="917575" eaLnBrk="0" hangingPunct="0"/>
            <a:endParaRPr lang="en-US" dirty="0"/>
          </a:p>
        </p:txBody>
      </p:sp>
      <p:sp>
        <p:nvSpPr>
          <p:cNvPr id="29703" name="Rectangle 6"/>
          <p:cNvSpPr>
            <a:spLocks noChangeArrowheads="1"/>
          </p:cNvSpPr>
          <p:nvPr/>
        </p:nvSpPr>
        <p:spPr bwMode="auto">
          <a:xfrm>
            <a:off x="1379538" y="5399088"/>
            <a:ext cx="917575" cy="522287"/>
          </a:xfrm>
          <a:prstGeom prst="rect">
            <a:avLst/>
          </a:prstGeom>
          <a:solidFill>
            <a:srgbClr val="F2050E"/>
          </a:solidFill>
          <a:ln w="9525">
            <a:solidFill>
              <a:schemeClr val="tx1"/>
            </a:solidFill>
            <a:miter lim="800000"/>
            <a:headEnd/>
            <a:tailEnd/>
          </a:ln>
        </p:spPr>
        <p:txBody>
          <a:bodyPr wrap="none" lIns="91797" tIns="45898" rIns="91797" bIns="45898" anchor="ctr"/>
          <a:lstStyle/>
          <a:p>
            <a:pPr algn="ctr" defTabSz="917575" eaLnBrk="0" hangingPunct="0"/>
            <a:endParaRPr lang="en-US" dirty="0"/>
          </a:p>
        </p:txBody>
      </p:sp>
      <p:sp>
        <p:nvSpPr>
          <p:cNvPr id="29704" name="Rectangle 7"/>
          <p:cNvSpPr>
            <a:spLocks noChangeArrowheads="1"/>
          </p:cNvSpPr>
          <p:nvPr/>
        </p:nvSpPr>
        <p:spPr bwMode="auto">
          <a:xfrm>
            <a:off x="2519363" y="5026025"/>
            <a:ext cx="917575" cy="522288"/>
          </a:xfrm>
          <a:prstGeom prst="rect">
            <a:avLst/>
          </a:prstGeom>
          <a:solidFill>
            <a:srgbClr val="0F4318"/>
          </a:solidFill>
          <a:ln w="9525">
            <a:solidFill>
              <a:schemeClr val="tx1"/>
            </a:solidFill>
            <a:miter lim="800000"/>
            <a:headEnd/>
            <a:tailEnd/>
          </a:ln>
        </p:spPr>
        <p:txBody>
          <a:bodyPr wrap="none" lIns="91797" tIns="45898" rIns="91797" bIns="45898" anchor="ctr"/>
          <a:lstStyle/>
          <a:p>
            <a:pPr algn="ctr" defTabSz="917575" eaLnBrk="0" hangingPunct="0"/>
            <a:endParaRPr lang="en-US" dirty="0"/>
          </a:p>
        </p:txBody>
      </p:sp>
      <p:sp>
        <p:nvSpPr>
          <p:cNvPr id="29705" name="Rectangle 8"/>
          <p:cNvSpPr>
            <a:spLocks noChangeArrowheads="1"/>
          </p:cNvSpPr>
          <p:nvPr/>
        </p:nvSpPr>
        <p:spPr bwMode="auto">
          <a:xfrm>
            <a:off x="2997200" y="5399088"/>
            <a:ext cx="917575" cy="522287"/>
          </a:xfrm>
          <a:prstGeom prst="rect">
            <a:avLst/>
          </a:prstGeom>
          <a:solidFill>
            <a:srgbClr val="E8F404"/>
          </a:solidFill>
          <a:ln w="9525">
            <a:solidFill>
              <a:schemeClr val="tx1"/>
            </a:solidFill>
            <a:miter lim="800000"/>
            <a:headEnd/>
            <a:tailEnd/>
          </a:ln>
        </p:spPr>
        <p:txBody>
          <a:bodyPr wrap="none" lIns="91797" tIns="45898" rIns="91797" bIns="45898" anchor="ctr"/>
          <a:lstStyle/>
          <a:p>
            <a:pPr algn="ctr" defTabSz="917575" eaLnBrk="0" hangingPunct="0"/>
            <a:endParaRPr lang="en-US" dirty="0"/>
          </a:p>
        </p:txBody>
      </p:sp>
      <p:sp>
        <p:nvSpPr>
          <p:cNvPr id="29706" name="Rectangle 9"/>
          <p:cNvSpPr>
            <a:spLocks noChangeArrowheads="1"/>
          </p:cNvSpPr>
          <p:nvPr/>
        </p:nvSpPr>
        <p:spPr bwMode="auto">
          <a:xfrm>
            <a:off x="4200525" y="5026025"/>
            <a:ext cx="919163" cy="522288"/>
          </a:xfrm>
          <a:prstGeom prst="rect">
            <a:avLst/>
          </a:prstGeom>
          <a:solidFill>
            <a:srgbClr val="0B1F65"/>
          </a:solidFill>
          <a:ln w="9525">
            <a:solidFill>
              <a:schemeClr val="tx1"/>
            </a:solidFill>
            <a:miter lim="800000"/>
            <a:headEnd/>
            <a:tailEnd/>
          </a:ln>
        </p:spPr>
        <p:txBody>
          <a:bodyPr wrap="none" lIns="91797" tIns="45898" rIns="91797" bIns="45898" anchor="ctr"/>
          <a:lstStyle/>
          <a:p>
            <a:pPr algn="ctr" defTabSz="917575" eaLnBrk="0" hangingPunct="0"/>
            <a:endParaRPr lang="en-US" dirty="0"/>
          </a:p>
        </p:txBody>
      </p:sp>
      <p:sp>
        <p:nvSpPr>
          <p:cNvPr id="29707" name="Rectangle 10"/>
          <p:cNvSpPr>
            <a:spLocks noChangeArrowheads="1"/>
          </p:cNvSpPr>
          <p:nvPr/>
        </p:nvSpPr>
        <p:spPr bwMode="auto">
          <a:xfrm>
            <a:off x="4652963" y="5399088"/>
            <a:ext cx="915987" cy="522287"/>
          </a:xfrm>
          <a:prstGeom prst="rect">
            <a:avLst/>
          </a:prstGeom>
          <a:solidFill>
            <a:srgbClr val="7ECCBD"/>
          </a:solidFill>
          <a:ln w="9525">
            <a:solidFill>
              <a:schemeClr val="tx1"/>
            </a:solidFill>
            <a:miter lim="800000"/>
            <a:headEnd/>
            <a:tailEnd/>
          </a:ln>
        </p:spPr>
        <p:txBody>
          <a:bodyPr wrap="none" lIns="91797" tIns="45898" rIns="91797" bIns="45898" anchor="ctr"/>
          <a:lstStyle/>
          <a:p>
            <a:pPr algn="ctr" defTabSz="917575" eaLnBrk="0" hangingPunct="0"/>
            <a:endParaRPr lang="en-US" dirty="0"/>
          </a:p>
        </p:txBody>
      </p:sp>
      <p:sp>
        <p:nvSpPr>
          <p:cNvPr id="29708" name="Rectangle 11"/>
          <p:cNvSpPr>
            <a:spLocks noChangeArrowheads="1"/>
          </p:cNvSpPr>
          <p:nvPr/>
        </p:nvSpPr>
        <p:spPr bwMode="auto">
          <a:xfrm>
            <a:off x="7412038" y="5026025"/>
            <a:ext cx="915987" cy="522288"/>
          </a:xfrm>
          <a:prstGeom prst="rect">
            <a:avLst/>
          </a:prstGeom>
          <a:solidFill>
            <a:srgbClr val="9E9E9E"/>
          </a:solidFill>
          <a:ln w="9525">
            <a:solidFill>
              <a:schemeClr val="tx1"/>
            </a:solidFill>
            <a:miter lim="800000"/>
            <a:headEnd/>
            <a:tailEnd/>
          </a:ln>
        </p:spPr>
        <p:txBody>
          <a:bodyPr wrap="none" lIns="91797" tIns="45898" rIns="91797" bIns="45898" anchor="ctr"/>
          <a:lstStyle/>
          <a:p>
            <a:pPr algn="ctr" defTabSz="917575" eaLnBrk="0" hangingPunct="0"/>
            <a:endParaRPr lang="en-US" dirty="0"/>
          </a:p>
        </p:txBody>
      </p:sp>
      <p:sp>
        <p:nvSpPr>
          <p:cNvPr id="29709" name="Rectangle 12"/>
          <p:cNvSpPr>
            <a:spLocks noChangeArrowheads="1"/>
          </p:cNvSpPr>
          <p:nvPr/>
        </p:nvSpPr>
        <p:spPr bwMode="auto">
          <a:xfrm>
            <a:off x="5807075" y="5026025"/>
            <a:ext cx="914400" cy="522288"/>
          </a:xfrm>
          <a:prstGeom prst="rect">
            <a:avLst/>
          </a:prstGeom>
          <a:solidFill>
            <a:schemeClr val="tx1"/>
          </a:solidFill>
          <a:ln w="9525">
            <a:solidFill>
              <a:schemeClr val="tx1"/>
            </a:solidFill>
            <a:miter lim="800000"/>
            <a:headEnd/>
            <a:tailEnd/>
          </a:ln>
        </p:spPr>
        <p:txBody>
          <a:bodyPr wrap="none" lIns="91797" tIns="45898" rIns="91797" bIns="45898" anchor="ctr"/>
          <a:lstStyle/>
          <a:p>
            <a:pPr algn="ctr" defTabSz="917575" eaLnBrk="0" hangingPunct="0"/>
            <a:endParaRPr lang="en-US" dirty="0"/>
          </a:p>
        </p:txBody>
      </p:sp>
      <p:sp>
        <p:nvSpPr>
          <p:cNvPr id="29710" name="Rectangle 13"/>
          <p:cNvSpPr>
            <a:spLocks noChangeArrowheads="1"/>
          </p:cNvSpPr>
          <p:nvPr/>
        </p:nvSpPr>
        <p:spPr bwMode="auto">
          <a:xfrm>
            <a:off x="6256338" y="5399088"/>
            <a:ext cx="919162" cy="522287"/>
          </a:xfrm>
          <a:prstGeom prst="rect">
            <a:avLst/>
          </a:prstGeom>
          <a:solidFill>
            <a:schemeClr val="bg1"/>
          </a:solidFill>
          <a:ln w="9525">
            <a:solidFill>
              <a:schemeClr val="tx1"/>
            </a:solidFill>
            <a:miter lim="800000"/>
            <a:headEnd/>
            <a:tailEnd/>
          </a:ln>
        </p:spPr>
        <p:txBody>
          <a:bodyPr wrap="none" lIns="91797" tIns="45898" rIns="91797" bIns="45898" anchor="ctr"/>
          <a:lstStyle/>
          <a:p>
            <a:pPr algn="ctr" defTabSz="917575" eaLnBrk="0" hangingPunct="0"/>
            <a:endParaRPr lang="en-US" dirty="0"/>
          </a:p>
        </p:txBody>
      </p:sp>
      <p:sp>
        <p:nvSpPr>
          <p:cNvPr id="29711" name="Text Box 14"/>
          <p:cNvSpPr txBox="1">
            <a:spLocks noChangeArrowheads="1"/>
          </p:cNvSpPr>
          <p:nvPr/>
        </p:nvSpPr>
        <p:spPr bwMode="auto">
          <a:xfrm>
            <a:off x="952500" y="4356100"/>
            <a:ext cx="1023938"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97" tIns="45898" rIns="91797" bIns="45898" anchor="b">
            <a:spAutoFit/>
          </a:bodyPr>
          <a:lstStyle>
            <a:lvl1pPr defTabSz="917575" eaLnBrk="0" hangingPunct="0">
              <a:tabLst>
                <a:tab pos="576263" algn="r"/>
              </a:tabLst>
              <a:defRPr sz="1200">
                <a:solidFill>
                  <a:schemeClr val="tx1"/>
                </a:solidFill>
                <a:latin typeface="Arial" charset="0"/>
              </a:defRPr>
            </a:lvl1pPr>
            <a:lvl2pPr marL="742950" indent="-285750" defTabSz="917575" eaLnBrk="0" hangingPunct="0">
              <a:tabLst>
                <a:tab pos="576263" algn="r"/>
              </a:tabLst>
              <a:defRPr sz="1200">
                <a:solidFill>
                  <a:schemeClr val="tx1"/>
                </a:solidFill>
                <a:latin typeface="Arial" charset="0"/>
              </a:defRPr>
            </a:lvl2pPr>
            <a:lvl3pPr marL="1143000" indent="-228600" defTabSz="917575" eaLnBrk="0" hangingPunct="0">
              <a:tabLst>
                <a:tab pos="576263" algn="r"/>
              </a:tabLst>
              <a:defRPr sz="1200">
                <a:solidFill>
                  <a:schemeClr val="tx1"/>
                </a:solidFill>
                <a:latin typeface="Arial" charset="0"/>
              </a:defRPr>
            </a:lvl3pPr>
            <a:lvl4pPr marL="1600200" indent="-228600" defTabSz="917575" eaLnBrk="0" hangingPunct="0">
              <a:tabLst>
                <a:tab pos="576263" algn="r"/>
              </a:tabLst>
              <a:defRPr sz="1200">
                <a:solidFill>
                  <a:schemeClr val="tx1"/>
                </a:solidFill>
                <a:latin typeface="Arial" charset="0"/>
              </a:defRPr>
            </a:lvl4pPr>
            <a:lvl5pPr marL="2057400" indent="-228600" defTabSz="917575" eaLnBrk="0" hangingPunct="0">
              <a:tabLst>
                <a:tab pos="576263" algn="r"/>
              </a:tabLst>
              <a:defRPr sz="1200">
                <a:solidFill>
                  <a:schemeClr val="tx1"/>
                </a:solidFill>
                <a:latin typeface="Arial" charset="0"/>
              </a:defRPr>
            </a:lvl5pPr>
            <a:lvl6pPr marL="2514600" indent="-228600" defTabSz="917575" eaLnBrk="0" fontAlgn="base" hangingPunct="0">
              <a:spcBef>
                <a:spcPct val="0"/>
              </a:spcBef>
              <a:spcAft>
                <a:spcPct val="0"/>
              </a:spcAft>
              <a:tabLst>
                <a:tab pos="576263" algn="r"/>
              </a:tabLst>
              <a:defRPr sz="1200">
                <a:solidFill>
                  <a:schemeClr val="tx1"/>
                </a:solidFill>
                <a:latin typeface="Arial" charset="0"/>
              </a:defRPr>
            </a:lvl6pPr>
            <a:lvl7pPr marL="2971800" indent="-228600" defTabSz="917575" eaLnBrk="0" fontAlgn="base" hangingPunct="0">
              <a:spcBef>
                <a:spcPct val="0"/>
              </a:spcBef>
              <a:spcAft>
                <a:spcPct val="0"/>
              </a:spcAft>
              <a:tabLst>
                <a:tab pos="576263" algn="r"/>
              </a:tabLst>
              <a:defRPr sz="1200">
                <a:solidFill>
                  <a:schemeClr val="tx1"/>
                </a:solidFill>
                <a:latin typeface="Arial" charset="0"/>
              </a:defRPr>
            </a:lvl7pPr>
            <a:lvl8pPr marL="3429000" indent="-228600" defTabSz="917575" eaLnBrk="0" fontAlgn="base" hangingPunct="0">
              <a:spcBef>
                <a:spcPct val="0"/>
              </a:spcBef>
              <a:spcAft>
                <a:spcPct val="0"/>
              </a:spcAft>
              <a:tabLst>
                <a:tab pos="576263" algn="r"/>
              </a:tabLst>
              <a:defRPr sz="1200">
                <a:solidFill>
                  <a:schemeClr val="tx1"/>
                </a:solidFill>
                <a:latin typeface="Arial" charset="0"/>
              </a:defRPr>
            </a:lvl8pPr>
            <a:lvl9pPr marL="3886200" indent="-228600" defTabSz="917575" eaLnBrk="0" fontAlgn="base" hangingPunct="0">
              <a:spcBef>
                <a:spcPct val="0"/>
              </a:spcBef>
              <a:spcAft>
                <a:spcPct val="0"/>
              </a:spcAft>
              <a:tabLst>
                <a:tab pos="576263" algn="r"/>
              </a:tabLst>
              <a:defRPr sz="1200">
                <a:solidFill>
                  <a:schemeClr val="tx1"/>
                </a:solidFill>
                <a:latin typeface="Arial" charset="0"/>
              </a:defRPr>
            </a:lvl9pPr>
          </a:lstStyle>
          <a:p>
            <a:pPr>
              <a:buClr>
                <a:schemeClr val="tx1"/>
              </a:buClr>
            </a:pPr>
            <a:r>
              <a:rPr lang="en-US" sz="800" dirty="0"/>
              <a:t>Purple </a:t>
            </a:r>
            <a:br>
              <a:rPr lang="en-US" sz="800" dirty="0"/>
            </a:br>
            <a:r>
              <a:rPr lang="en-US" sz="800" dirty="0"/>
              <a:t>Pantone 2765</a:t>
            </a:r>
          </a:p>
          <a:p>
            <a:pPr>
              <a:buClr>
                <a:schemeClr val="tx1"/>
              </a:buClr>
            </a:pPr>
            <a:r>
              <a:rPr lang="en-US" sz="800" dirty="0"/>
              <a:t>R	12</a:t>
            </a:r>
          </a:p>
          <a:p>
            <a:pPr>
              <a:buClr>
                <a:schemeClr val="tx1"/>
              </a:buClr>
            </a:pPr>
            <a:r>
              <a:rPr lang="en-US" sz="800" dirty="0"/>
              <a:t>G	4</a:t>
            </a:r>
          </a:p>
          <a:p>
            <a:pPr>
              <a:buClr>
                <a:schemeClr val="tx1"/>
              </a:buClr>
            </a:pPr>
            <a:r>
              <a:rPr lang="en-US" sz="800" dirty="0"/>
              <a:t>B	79</a:t>
            </a:r>
          </a:p>
        </p:txBody>
      </p:sp>
      <p:sp>
        <p:nvSpPr>
          <p:cNvPr id="29712" name="Text Box 15"/>
          <p:cNvSpPr txBox="1">
            <a:spLocks noChangeArrowheads="1"/>
          </p:cNvSpPr>
          <p:nvPr/>
        </p:nvSpPr>
        <p:spPr bwMode="auto">
          <a:xfrm>
            <a:off x="2525713" y="4356100"/>
            <a:ext cx="102235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97" tIns="45898" rIns="91797" bIns="45898" anchor="b">
            <a:spAutoFit/>
          </a:bodyPr>
          <a:lstStyle>
            <a:lvl1pPr defTabSz="917575" eaLnBrk="0" hangingPunct="0">
              <a:tabLst>
                <a:tab pos="576263" algn="r"/>
              </a:tabLst>
              <a:defRPr sz="1200">
                <a:solidFill>
                  <a:schemeClr val="tx1"/>
                </a:solidFill>
                <a:latin typeface="Arial" charset="0"/>
              </a:defRPr>
            </a:lvl1pPr>
            <a:lvl2pPr marL="742950" indent="-285750" defTabSz="917575" eaLnBrk="0" hangingPunct="0">
              <a:tabLst>
                <a:tab pos="576263" algn="r"/>
              </a:tabLst>
              <a:defRPr sz="1200">
                <a:solidFill>
                  <a:schemeClr val="tx1"/>
                </a:solidFill>
                <a:latin typeface="Arial" charset="0"/>
              </a:defRPr>
            </a:lvl2pPr>
            <a:lvl3pPr marL="1143000" indent="-228600" defTabSz="917575" eaLnBrk="0" hangingPunct="0">
              <a:tabLst>
                <a:tab pos="576263" algn="r"/>
              </a:tabLst>
              <a:defRPr sz="1200">
                <a:solidFill>
                  <a:schemeClr val="tx1"/>
                </a:solidFill>
                <a:latin typeface="Arial" charset="0"/>
              </a:defRPr>
            </a:lvl3pPr>
            <a:lvl4pPr marL="1600200" indent="-228600" defTabSz="917575" eaLnBrk="0" hangingPunct="0">
              <a:tabLst>
                <a:tab pos="576263" algn="r"/>
              </a:tabLst>
              <a:defRPr sz="1200">
                <a:solidFill>
                  <a:schemeClr val="tx1"/>
                </a:solidFill>
                <a:latin typeface="Arial" charset="0"/>
              </a:defRPr>
            </a:lvl4pPr>
            <a:lvl5pPr marL="2057400" indent="-228600" defTabSz="917575" eaLnBrk="0" hangingPunct="0">
              <a:tabLst>
                <a:tab pos="576263" algn="r"/>
              </a:tabLst>
              <a:defRPr sz="1200">
                <a:solidFill>
                  <a:schemeClr val="tx1"/>
                </a:solidFill>
                <a:latin typeface="Arial" charset="0"/>
              </a:defRPr>
            </a:lvl5pPr>
            <a:lvl6pPr marL="2514600" indent="-228600" defTabSz="917575" eaLnBrk="0" fontAlgn="base" hangingPunct="0">
              <a:spcBef>
                <a:spcPct val="0"/>
              </a:spcBef>
              <a:spcAft>
                <a:spcPct val="0"/>
              </a:spcAft>
              <a:tabLst>
                <a:tab pos="576263" algn="r"/>
              </a:tabLst>
              <a:defRPr sz="1200">
                <a:solidFill>
                  <a:schemeClr val="tx1"/>
                </a:solidFill>
                <a:latin typeface="Arial" charset="0"/>
              </a:defRPr>
            </a:lvl6pPr>
            <a:lvl7pPr marL="2971800" indent="-228600" defTabSz="917575" eaLnBrk="0" fontAlgn="base" hangingPunct="0">
              <a:spcBef>
                <a:spcPct val="0"/>
              </a:spcBef>
              <a:spcAft>
                <a:spcPct val="0"/>
              </a:spcAft>
              <a:tabLst>
                <a:tab pos="576263" algn="r"/>
              </a:tabLst>
              <a:defRPr sz="1200">
                <a:solidFill>
                  <a:schemeClr val="tx1"/>
                </a:solidFill>
                <a:latin typeface="Arial" charset="0"/>
              </a:defRPr>
            </a:lvl7pPr>
            <a:lvl8pPr marL="3429000" indent="-228600" defTabSz="917575" eaLnBrk="0" fontAlgn="base" hangingPunct="0">
              <a:spcBef>
                <a:spcPct val="0"/>
              </a:spcBef>
              <a:spcAft>
                <a:spcPct val="0"/>
              </a:spcAft>
              <a:tabLst>
                <a:tab pos="576263" algn="r"/>
              </a:tabLst>
              <a:defRPr sz="1200">
                <a:solidFill>
                  <a:schemeClr val="tx1"/>
                </a:solidFill>
                <a:latin typeface="Arial" charset="0"/>
              </a:defRPr>
            </a:lvl8pPr>
            <a:lvl9pPr marL="3886200" indent="-228600" defTabSz="917575" eaLnBrk="0" fontAlgn="base" hangingPunct="0">
              <a:spcBef>
                <a:spcPct val="0"/>
              </a:spcBef>
              <a:spcAft>
                <a:spcPct val="0"/>
              </a:spcAft>
              <a:tabLst>
                <a:tab pos="576263" algn="r"/>
              </a:tabLst>
              <a:defRPr sz="1200">
                <a:solidFill>
                  <a:schemeClr val="tx1"/>
                </a:solidFill>
                <a:latin typeface="Arial" charset="0"/>
              </a:defRPr>
            </a:lvl9pPr>
          </a:lstStyle>
          <a:p>
            <a:pPr>
              <a:buClr>
                <a:schemeClr val="tx1"/>
              </a:buClr>
            </a:pPr>
            <a:r>
              <a:rPr lang="en-US" sz="800" dirty="0"/>
              <a:t>Green </a:t>
            </a:r>
            <a:br>
              <a:rPr lang="en-US" sz="800" dirty="0"/>
            </a:br>
            <a:r>
              <a:rPr lang="en-US" sz="800" dirty="0"/>
              <a:t>Pantone </a:t>
            </a:r>
            <a:br>
              <a:rPr lang="en-US" sz="800" dirty="0"/>
            </a:br>
            <a:r>
              <a:rPr lang="en-US" sz="800" dirty="0"/>
              <a:t>357</a:t>
            </a:r>
          </a:p>
          <a:p>
            <a:pPr>
              <a:buClr>
                <a:schemeClr val="tx1"/>
              </a:buClr>
            </a:pPr>
            <a:r>
              <a:rPr lang="en-US" sz="800" dirty="0"/>
              <a:t>R	15</a:t>
            </a:r>
          </a:p>
          <a:p>
            <a:pPr>
              <a:buClr>
                <a:schemeClr val="tx1"/>
              </a:buClr>
            </a:pPr>
            <a:r>
              <a:rPr lang="en-US" sz="800" dirty="0"/>
              <a:t>G	67</a:t>
            </a:r>
          </a:p>
          <a:p>
            <a:pPr>
              <a:buClr>
                <a:schemeClr val="tx1"/>
              </a:buClr>
            </a:pPr>
            <a:r>
              <a:rPr lang="en-US" sz="800" dirty="0"/>
              <a:t>B	24</a:t>
            </a:r>
          </a:p>
        </p:txBody>
      </p:sp>
      <p:sp>
        <p:nvSpPr>
          <p:cNvPr id="29713" name="Text Box 16"/>
          <p:cNvSpPr txBox="1">
            <a:spLocks noChangeArrowheads="1"/>
          </p:cNvSpPr>
          <p:nvPr/>
        </p:nvSpPr>
        <p:spPr bwMode="auto">
          <a:xfrm>
            <a:off x="4222750" y="4356100"/>
            <a:ext cx="1025525"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97" tIns="45898" rIns="91797" bIns="45898" anchor="b">
            <a:spAutoFit/>
          </a:bodyPr>
          <a:lstStyle>
            <a:lvl1pPr defTabSz="917575" eaLnBrk="0" hangingPunct="0">
              <a:tabLst>
                <a:tab pos="576263" algn="r"/>
              </a:tabLst>
              <a:defRPr sz="1200">
                <a:solidFill>
                  <a:schemeClr val="tx1"/>
                </a:solidFill>
                <a:latin typeface="Arial" charset="0"/>
              </a:defRPr>
            </a:lvl1pPr>
            <a:lvl2pPr marL="742950" indent="-285750" defTabSz="917575" eaLnBrk="0" hangingPunct="0">
              <a:tabLst>
                <a:tab pos="576263" algn="r"/>
              </a:tabLst>
              <a:defRPr sz="1200">
                <a:solidFill>
                  <a:schemeClr val="tx1"/>
                </a:solidFill>
                <a:latin typeface="Arial" charset="0"/>
              </a:defRPr>
            </a:lvl2pPr>
            <a:lvl3pPr marL="1143000" indent="-228600" defTabSz="917575" eaLnBrk="0" hangingPunct="0">
              <a:tabLst>
                <a:tab pos="576263" algn="r"/>
              </a:tabLst>
              <a:defRPr sz="1200">
                <a:solidFill>
                  <a:schemeClr val="tx1"/>
                </a:solidFill>
                <a:latin typeface="Arial" charset="0"/>
              </a:defRPr>
            </a:lvl3pPr>
            <a:lvl4pPr marL="1600200" indent="-228600" defTabSz="917575" eaLnBrk="0" hangingPunct="0">
              <a:tabLst>
                <a:tab pos="576263" algn="r"/>
              </a:tabLst>
              <a:defRPr sz="1200">
                <a:solidFill>
                  <a:schemeClr val="tx1"/>
                </a:solidFill>
                <a:latin typeface="Arial" charset="0"/>
              </a:defRPr>
            </a:lvl4pPr>
            <a:lvl5pPr marL="2057400" indent="-228600" defTabSz="917575" eaLnBrk="0" hangingPunct="0">
              <a:tabLst>
                <a:tab pos="576263" algn="r"/>
              </a:tabLst>
              <a:defRPr sz="1200">
                <a:solidFill>
                  <a:schemeClr val="tx1"/>
                </a:solidFill>
                <a:latin typeface="Arial" charset="0"/>
              </a:defRPr>
            </a:lvl5pPr>
            <a:lvl6pPr marL="2514600" indent="-228600" defTabSz="917575" eaLnBrk="0" fontAlgn="base" hangingPunct="0">
              <a:spcBef>
                <a:spcPct val="0"/>
              </a:spcBef>
              <a:spcAft>
                <a:spcPct val="0"/>
              </a:spcAft>
              <a:tabLst>
                <a:tab pos="576263" algn="r"/>
              </a:tabLst>
              <a:defRPr sz="1200">
                <a:solidFill>
                  <a:schemeClr val="tx1"/>
                </a:solidFill>
                <a:latin typeface="Arial" charset="0"/>
              </a:defRPr>
            </a:lvl6pPr>
            <a:lvl7pPr marL="2971800" indent="-228600" defTabSz="917575" eaLnBrk="0" fontAlgn="base" hangingPunct="0">
              <a:spcBef>
                <a:spcPct val="0"/>
              </a:spcBef>
              <a:spcAft>
                <a:spcPct val="0"/>
              </a:spcAft>
              <a:tabLst>
                <a:tab pos="576263" algn="r"/>
              </a:tabLst>
              <a:defRPr sz="1200">
                <a:solidFill>
                  <a:schemeClr val="tx1"/>
                </a:solidFill>
                <a:latin typeface="Arial" charset="0"/>
              </a:defRPr>
            </a:lvl7pPr>
            <a:lvl8pPr marL="3429000" indent="-228600" defTabSz="917575" eaLnBrk="0" fontAlgn="base" hangingPunct="0">
              <a:spcBef>
                <a:spcPct val="0"/>
              </a:spcBef>
              <a:spcAft>
                <a:spcPct val="0"/>
              </a:spcAft>
              <a:tabLst>
                <a:tab pos="576263" algn="r"/>
              </a:tabLst>
              <a:defRPr sz="1200">
                <a:solidFill>
                  <a:schemeClr val="tx1"/>
                </a:solidFill>
                <a:latin typeface="Arial" charset="0"/>
              </a:defRPr>
            </a:lvl8pPr>
            <a:lvl9pPr marL="3886200" indent="-228600" defTabSz="917575" eaLnBrk="0" fontAlgn="base" hangingPunct="0">
              <a:spcBef>
                <a:spcPct val="0"/>
              </a:spcBef>
              <a:spcAft>
                <a:spcPct val="0"/>
              </a:spcAft>
              <a:tabLst>
                <a:tab pos="576263" algn="r"/>
              </a:tabLst>
              <a:defRPr sz="1200">
                <a:solidFill>
                  <a:schemeClr val="tx1"/>
                </a:solidFill>
                <a:latin typeface="Arial" charset="0"/>
              </a:defRPr>
            </a:lvl9pPr>
          </a:lstStyle>
          <a:p>
            <a:pPr>
              <a:buClr>
                <a:schemeClr val="tx1"/>
              </a:buClr>
            </a:pPr>
            <a:r>
              <a:rPr lang="en-US" sz="800" dirty="0"/>
              <a:t>Blue </a:t>
            </a:r>
            <a:br>
              <a:rPr lang="en-US" sz="800" dirty="0"/>
            </a:br>
            <a:r>
              <a:rPr lang="en-US" sz="800" dirty="0"/>
              <a:t>Pantone 2</a:t>
            </a:r>
            <a:br>
              <a:rPr lang="en-US" sz="800" dirty="0"/>
            </a:br>
            <a:r>
              <a:rPr lang="en-US" sz="800" dirty="0"/>
              <a:t>88</a:t>
            </a:r>
          </a:p>
          <a:p>
            <a:pPr>
              <a:buClr>
                <a:schemeClr val="tx1"/>
              </a:buClr>
            </a:pPr>
            <a:r>
              <a:rPr lang="en-US" sz="800" dirty="0"/>
              <a:t>R	11</a:t>
            </a:r>
          </a:p>
          <a:p>
            <a:pPr>
              <a:buClr>
                <a:schemeClr val="tx1"/>
              </a:buClr>
            </a:pPr>
            <a:r>
              <a:rPr lang="en-US" sz="800" dirty="0"/>
              <a:t>G	31</a:t>
            </a:r>
          </a:p>
          <a:p>
            <a:pPr>
              <a:buClr>
                <a:schemeClr val="tx1"/>
              </a:buClr>
            </a:pPr>
            <a:r>
              <a:rPr lang="en-US" sz="800" dirty="0"/>
              <a:t>B	101</a:t>
            </a:r>
          </a:p>
        </p:txBody>
      </p:sp>
      <p:sp>
        <p:nvSpPr>
          <p:cNvPr id="29714" name="Text Box 17"/>
          <p:cNvSpPr txBox="1">
            <a:spLocks noChangeArrowheads="1"/>
          </p:cNvSpPr>
          <p:nvPr/>
        </p:nvSpPr>
        <p:spPr bwMode="auto">
          <a:xfrm>
            <a:off x="5830888" y="4818063"/>
            <a:ext cx="102552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97" tIns="45898" rIns="91797" bIns="45898" anchor="b">
            <a:spAutoFit/>
          </a:bodyPr>
          <a:lstStyle>
            <a:lvl1pPr defTabSz="917575" eaLnBrk="0" hangingPunct="0">
              <a:tabLst>
                <a:tab pos="576263" algn="r"/>
              </a:tabLst>
              <a:defRPr sz="1200">
                <a:solidFill>
                  <a:schemeClr val="tx1"/>
                </a:solidFill>
                <a:latin typeface="Arial" charset="0"/>
              </a:defRPr>
            </a:lvl1pPr>
            <a:lvl2pPr marL="742950" indent="-285750" defTabSz="917575" eaLnBrk="0" hangingPunct="0">
              <a:tabLst>
                <a:tab pos="576263" algn="r"/>
              </a:tabLst>
              <a:defRPr sz="1200">
                <a:solidFill>
                  <a:schemeClr val="tx1"/>
                </a:solidFill>
                <a:latin typeface="Arial" charset="0"/>
              </a:defRPr>
            </a:lvl2pPr>
            <a:lvl3pPr marL="1143000" indent="-228600" defTabSz="917575" eaLnBrk="0" hangingPunct="0">
              <a:tabLst>
                <a:tab pos="576263" algn="r"/>
              </a:tabLst>
              <a:defRPr sz="1200">
                <a:solidFill>
                  <a:schemeClr val="tx1"/>
                </a:solidFill>
                <a:latin typeface="Arial" charset="0"/>
              </a:defRPr>
            </a:lvl3pPr>
            <a:lvl4pPr marL="1600200" indent="-228600" defTabSz="917575" eaLnBrk="0" hangingPunct="0">
              <a:tabLst>
                <a:tab pos="576263" algn="r"/>
              </a:tabLst>
              <a:defRPr sz="1200">
                <a:solidFill>
                  <a:schemeClr val="tx1"/>
                </a:solidFill>
                <a:latin typeface="Arial" charset="0"/>
              </a:defRPr>
            </a:lvl4pPr>
            <a:lvl5pPr marL="2057400" indent="-228600" defTabSz="917575" eaLnBrk="0" hangingPunct="0">
              <a:tabLst>
                <a:tab pos="576263" algn="r"/>
              </a:tabLst>
              <a:defRPr sz="1200">
                <a:solidFill>
                  <a:schemeClr val="tx1"/>
                </a:solidFill>
                <a:latin typeface="Arial" charset="0"/>
              </a:defRPr>
            </a:lvl5pPr>
            <a:lvl6pPr marL="2514600" indent="-228600" defTabSz="917575" eaLnBrk="0" fontAlgn="base" hangingPunct="0">
              <a:spcBef>
                <a:spcPct val="0"/>
              </a:spcBef>
              <a:spcAft>
                <a:spcPct val="0"/>
              </a:spcAft>
              <a:tabLst>
                <a:tab pos="576263" algn="r"/>
              </a:tabLst>
              <a:defRPr sz="1200">
                <a:solidFill>
                  <a:schemeClr val="tx1"/>
                </a:solidFill>
                <a:latin typeface="Arial" charset="0"/>
              </a:defRPr>
            </a:lvl6pPr>
            <a:lvl7pPr marL="2971800" indent="-228600" defTabSz="917575" eaLnBrk="0" fontAlgn="base" hangingPunct="0">
              <a:spcBef>
                <a:spcPct val="0"/>
              </a:spcBef>
              <a:spcAft>
                <a:spcPct val="0"/>
              </a:spcAft>
              <a:tabLst>
                <a:tab pos="576263" algn="r"/>
              </a:tabLst>
              <a:defRPr sz="1200">
                <a:solidFill>
                  <a:schemeClr val="tx1"/>
                </a:solidFill>
                <a:latin typeface="Arial" charset="0"/>
              </a:defRPr>
            </a:lvl7pPr>
            <a:lvl8pPr marL="3429000" indent="-228600" defTabSz="917575" eaLnBrk="0" fontAlgn="base" hangingPunct="0">
              <a:spcBef>
                <a:spcPct val="0"/>
              </a:spcBef>
              <a:spcAft>
                <a:spcPct val="0"/>
              </a:spcAft>
              <a:tabLst>
                <a:tab pos="576263" algn="r"/>
              </a:tabLst>
              <a:defRPr sz="1200">
                <a:solidFill>
                  <a:schemeClr val="tx1"/>
                </a:solidFill>
                <a:latin typeface="Arial" charset="0"/>
              </a:defRPr>
            </a:lvl8pPr>
            <a:lvl9pPr marL="3886200" indent="-228600" defTabSz="917575" eaLnBrk="0" fontAlgn="base" hangingPunct="0">
              <a:spcBef>
                <a:spcPct val="0"/>
              </a:spcBef>
              <a:spcAft>
                <a:spcPct val="0"/>
              </a:spcAft>
              <a:tabLst>
                <a:tab pos="576263" algn="r"/>
              </a:tabLst>
              <a:defRPr sz="1200">
                <a:solidFill>
                  <a:schemeClr val="tx1"/>
                </a:solidFill>
                <a:latin typeface="Arial" charset="0"/>
              </a:defRPr>
            </a:lvl9pPr>
          </a:lstStyle>
          <a:p>
            <a:pPr>
              <a:buClr>
                <a:schemeClr val="tx1"/>
              </a:buClr>
            </a:pPr>
            <a:r>
              <a:rPr lang="en-US" sz="800" dirty="0"/>
              <a:t>Black </a:t>
            </a:r>
          </a:p>
        </p:txBody>
      </p:sp>
      <p:sp>
        <p:nvSpPr>
          <p:cNvPr id="29715" name="Text Box 18"/>
          <p:cNvSpPr txBox="1">
            <a:spLocks noChangeArrowheads="1"/>
          </p:cNvSpPr>
          <p:nvPr/>
        </p:nvSpPr>
        <p:spPr bwMode="auto">
          <a:xfrm>
            <a:off x="7399338" y="4448175"/>
            <a:ext cx="102552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97" tIns="45898" rIns="91797" bIns="45898" anchor="b">
            <a:spAutoFit/>
          </a:bodyPr>
          <a:lstStyle>
            <a:lvl1pPr defTabSz="917575" eaLnBrk="0" hangingPunct="0">
              <a:tabLst>
                <a:tab pos="576263" algn="r"/>
              </a:tabLst>
              <a:defRPr sz="1200">
                <a:solidFill>
                  <a:schemeClr val="tx1"/>
                </a:solidFill>
                <a:latin typeface="Arial" charset="0"/>
              </a:defRPr>
            </a:lvl1pPr>
            <a:lvl2pPr marL="742950" indent="-285750" defTabSz="917575" eaLnBrk="0" hangingPunct="0">
              <a:tabLst>
                <a:tab pos="576263" algn="r"/>
              </a:tabLst>
              <a:defRPr sz="1200">
                <a:solidFill>
                  <a:schemeClr val="tx1"/>
                </a:solidFill>
                <a:latin typeface="Arial" charset="0"/>
              </a:defRPr>
            </a:lvl2pPr>
            <a:lvl3pPr marL="1143000" indent="-228600" defTabSz="917575" eaLnBrk="0" hangingPunct="0">
              <a:tabLst>
                <a:tab pos="576263" algn="r"/>
              </a:tabLst>
              <a:defRPr sz="1200">
                <a:solidFill>
                  <a:schemeClr val="tx1"/>
                </a:solidFill>
                <a:latin typeface="Arial" charset="0"/>
              </a:defRPr>
            </a:lvl3pPr>
            <a:lvl4pPr marL="1600200" indent="-228600" defTabSz="917575" eaLnBrk="0" hangingPunct="0">
              <a:tabLst>
                <a:tab pos="576263" algn="r"/>
              </a:tabLst>
              <a:defRPr sz="1200">
                <a:solidFill>
                  <a:schemeClr val="tx1"/>
                </a:solidFill>
                <a:latin typeface="Arial" charset="0"/>
              </a:defRPr>
            </a:lvl4pPr>
            <a:lvl5pPr marL="2057400" indent="-228600" defTabSz="917575" eaLnBrk="0" hangingPunct="0">
              <a:tabLst>
                <a:tab pos="576263" algn="r"/>
              </a:tabLst>
              <a:defRPr sz="1200">
                <a:solidFill>
                  <a:schemeClr val="tx1"/>
                </a:solidFill>
                <a:latin typeface="Arial" charset="0"/>
              </a:defRPr>
            </a:lvl5pPr>
            <a:lvl6pPr marL="2514600" indent="-228600" defTabSz="917575" eaLnBrk="0" fontAlgn="base" hangingPunct="0">
              <a:spcBef>
                <a:spcPct val="0"/>
              </a:spcBef>
              <a:spcAft>
                <a:spcPct val="0"/>
              </a:spcAft>
              <a:tabLst>
                <a:tab pos="576263" algn="r"/>
              </a:tabLst>
              <a:defRPr sz="1200">
                <a:solidFill>
                  <a:schemeClr val="tx1"/>
                </a:solidFill>
                <a:latin typeface="Arial" charset="0"/>
              </a:defRPr>
            </a:lvl6pPr>
            <a:lvl7pPr marL="2971800" indent="-228600" defTabSz="917575" eaLnBrk="0" fontAlgn="base" hangingPunct="0">
              <a:spcBef>
                <a:spcPct val="0"/>
              </a:spcBef>
              <a:spcAft>
                <a:spcPct val="0"/>
              </a:spcAft>
              <a:tabLst>
                <a:tab pos="576263" algn="r"/>
              </a:tabLst>
              <a:defRPr sz="1200">
                <a:solidFill>
                  <a:schemeClr val="tx1"/>
                </a:solidFill>
                <a:latin typeface="Arial" charset="0"/>
              </a:defRPr>
            </a:lvl7pPr>
            <a:lvl8pPr marL="3429000" indent="-228600" defTabSz="917575" eaLnBrk="0" fontAlgn="base" hangingPunct="0">
              <a:spcBef>
                <a:spcPct val="0"/>
              </a:spcBef>
              <a:spcAft>
                <a:spcPct val="0"/>
              </a:spcAft>
              <a:tabLst>
                <a:tab pos="576263" algn="r"/>
              </a:tabLst>
              <a:defRPr sz="1200">
                <a:solidFill>
                  <a:schemeClr val="tx1"/>
                </a:solidFill>
                <a:latin typeface="Arial" charset="0"/>
              </a:defRPr>
            </a:lvl8pPr>
            <a:lvl9pPr marL="3886200" indent="-228600" defTabSz="917575" eaLnBrk="0" fontAlgn="base" hangingPunct="0">
              <a:spcBef>
                <a:spcPct val="0"/>
              </a:spcBef>
              <a:spcAft>
                <a:spcPct val="0"/>
              </a:spcAft>
              <a:tabLst>
                <a:tab pos="576263" algn="r"/>
              </a:tabLst>
              <a:defRPr sz="1200">
                <a:solidFill>
                  <a:schemeClr val="tx1"/>
                </a:solidFill>
                <a:latin typeface="Arial" charset="0"/>
              </a:defRPr>
            </a:lvl9pPr>
          </a:lstStyle>
          <a:p>
            <a:pPr>
              <a:buClr>
                <a:schemeClr val="tx1"/>
              </a:buClr>
            </a:pPr>
            <a:r>
              <a:rPr lang="en-US" sz="800" dirty="0"/>
              <a:t>Pantone Cool Gray 6</a:t>
            </a:r>
          </a:p>
          <a:p>
            <a:pPr>
              <a:buClr>
                <a:schemeClr val="tx1"/>
              </a:buClr>
            </a:pPr>
            <a:r>
              <a:rPr lang="en-US" sz="800" dirty="0"/>
              <a:t>R	158</a:t>
            </a:r>
          </a:p>
          <a:p>
            <a:pPr>
              <a:buClr>
                <a:schemeClr val="tx1"/>
              </a:buClr>
            </a:pPr>
            <a:r>
              <a:rPr lang="en-US" sz="800" dirty="0"/>
              <a:t>G	158</a:t>
            </a:r>
          </a:p>
          <a:p>
            <a:pPr>
              <a:buClr>
                <a:schemeClr val="tx1"/>
              </a:buClr>
            </a:pPr>
            <a:r>
              <a:rPr lang="en-US" sz="800" dirty="0"/>
              <a:t>B	158</a:t>
            </a:r>
          </a:p>
        </p:txBody>
      </p:sp>
      <p:sp>
        <p:nvSpPr>
          <p:cNvPr id="29716" name="Text Box 19"/>
          <p:cNvSpPr txBox="1">
            <a:spLocks noChangeArrowheads="1"/>
          </p:cNvSpPr>
          <p:nvPr/>
        </p:nvSpPr>
        <p:spPr bwMode="auto">
          <a:xfrm>
            <a:off x="1423988" y="5972175"/>
            <a:ext cx="1023937"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97" tIns="45898" rIns="91797" bIns="45898">
            <a:spAutoFit/>
          </a:bodyPr>
          <a:lstStyle>
            <a:lvl1pPr defTabSz="917575" eaLnBrk="0" hangingPunct="0">
              <a:tabLst>
                <a:tab pos="576263" algn="r"/>
              </a:tabLst>
              <a:defRPr sz="1200">
                <a:solidFill>
                  <a:schemeClr val="tx1"/>
                </a:solidFill>
                <a:latin typeface="Arial" charset="0"/>
              </a:defRPr>
            </a:lvl1pPr>
            <a:lvl2pPr marL="742950" indent="-285750" defTabSz="917575" eaLnBrk="0" hangingPunct="0">
              <a:tabLst>
                <a:tab pos="576263" algn="r"/>
              </a:tabLst>
              <a:defRPr sz="1200">
                <a:solidFill>
                  <a:schemeClr val="tx1"/>
                </a:solidFill>
                <a:latin typeface="Arial" charset="0"/>
              </a:defRPr>
            </a:lvl2pPr>
            <a:lvl3pPr marL="1143000" indent="-228600" defTabSz="917575" eaLnBrk="0" hangingPunct="0">
              <a:tabLst>
                <a:tab pos="576263" algn="r"/>
              </a:tabLst>
              <a:defRPr sz="1200">
                <a:solidFill>
                  <a:schemeClr val="tx1"/>
                </a:solidFill>
                <a:latin typeface="Arial" charset="0"/>
              </a:defRPr>
            </a:lvl3pPr>
            <a:lvl4pPr marL="1600200" indent="-228600" defTabSz="917575" eaLnBrk="0" hangingPunct="0">
              <a:tabLst>
                <a:tab pos="576263" algn="r"/>
              </a:tabLst>
              <a:defRPr sz="1200">
                <a:solidFill>
                  <a:schemeClr val="tx1"/>
                </a:solidFill>
                <a:latin typeface="Arial" charset="0"/>
              </a:defRPr>
            </a:lvl4pPr>
            <a:lvl5pPr marL="2057400" indent="-228600" defTabSz="917575" eaLnBrk="0" hangingPunct="0">
              <a:tabLst>
                <a:tab pos="576263" algn="r"/>
              </a:tabLst>
              <a:defRPr sz="1200">
                <a:solidFill>
                  <a:schemeClr val="tx1"/>
                </a:solidFill>
                <a:latin typeface="Arial" charset="0"/>
              </a:defRPr>
            </a:lvl5pPr>
            <a:lvl6pPr marL="2514600" indent="-228600" defTabSz="917575" eaLnBrk="0" fontAlgn="base" hangingPunct="0">
              <a:spcBef>
                <a:spcPct val="0"/>
              </a:spcBef>
              <a:spcAft>
                <a:spcPct val="0"/>
              </a:spcAft>
              <a:tabLst>
                <a:tab pos="576263" algn="r"/>
              </a:tabLst>
              <a:defRPr sz="1200">
                <a:solidFill>
                  <a:schemeClr val="tx1"/>
                </a:solidFill>
                <a:latin typeface="Arial" charset="0"/>
              </a:defRPr>
            </a:lvl6pPr>
            <a:lvl7pPr marL="2971800" indent="-228600" defTabSz="917575" eaLnBrk="0" fontAlgn="base" hangingPunct="0">
              <a:spcBef>
                <a:spcPct val="0"/>
              </a:spcBef>
              <a:spcAft>
                <a:spcPct val="0"/>
              </a:spcAft>
              <a:tabLst>
                <a:tab pos="576263" algn="r"/>
              </a:tabLst>
              <a:defRPr sz="1200">
                <a:solidFill>
                  <a:schemeClr val="tx1"/>
                </a:solidFill>
                <a:latin typeface="Arial" charset="0"/>
              </a:defRPr>
            </a:lvl7pPr>
            <a:lvl8pPr marL="3429000" indent="-228600" defTabSz="917575" eaLnBrk="0" fontAlgn="base" hangingPunct="0">
              <a:spcBef>
                <a:spcPct val="0"/>
              </a:spcBef>
              <a:spcAft>
                <a:spcPct val="0"/>
              </a:spcAft>
              <a:tabLst>
                <a:tab pos="576263" algn="r"/>
              </a:tabLst>
              <a:defRPr sz="1200">
                <a:solidFill>
                  <a:schemeClr val="tx1"/>
                </a:solidFill>
                <a:latin typeface="Arial" charset="0"/>
              </a:defRPr>
            </a:lvl8pPr>
            <a:lvl9pPr marL="3886200" indent="-228600" defTabSz="917575" eaLnBrk="0" fontAlgn="base" hangingPunct="0">
              <a:spcBef>
                <a:spcPct val="0"/>
              </a:spcBef>
              <a:spcAft>
                <a:spcPct val="0"/>
              </a:spcAft>
              <a:tabLst>
                <a:tab pos="576263" algn="r"/>
              </a:tabLst>
              <a:defRPr sz="1200">
                <a:solidFill>
                  <a:schemeClr val="tx1"/>
                </a:solidFill>
                <a:latin typeface="Arial" charset="0"/>
              </a:defRPr>
            </a:lvl9pPr>
          </a:lstStyle>
          <a:p>
            <a:pPr>
              <a:buClr>
                <a:schemeClr val="tx1"/>
              </a:buClr>
            </a:pPr>
            <a:r>
              <a:rPr lang="en-US" sz="800" dirty="0"/>
              <a:t>Red </a:t>
            </a:r>
            <a:br>
              <a:rPr lang="en-US" sz="800" dirty="0"/>
            </a:br>
            <a:r>
              <a:rPr lang="en-US" sz="800" dirty="0"/>
              <a:t>Pantone </a:t>
            </a:r>
            <a:br>
              <a:rPr lang="en-US" sz="800" dirty="0"/>
            </a:br>
            <a:r>
              <a:rPr lang="en-US" sz="800" dirty="0"/>
              <a:t>485</a:t>
            </a:r>
          </a:p>
          <a:p>
            <a:pPr>
              <a:buClr>
                <a:schemeClr val="tx1"/>
              </a:buClr>
            </a:pPr>
            <a:r>
              <a:rPr lang="en-US" sz="800" dirty="0"/>
              <a:t>R	252</a:t>
            </a:r>
          </a:p>
          <a:p>
            <a:pPr>
              <a:buClr>
                <a:schemeClr val="tx1"/>
              </a:buClr>
            </a:pPr>
            <a:r>
              <a:rPr lang="en-US" sz="800" dirty="0"/>
              <a:t>G	5</a:t>
            </a:r>
          </a:p>
          <a:p>
            <a:pPr>
              <a:buClr>
                <a:schemeClr val="tx1"/>
              </a:buClr>
            </a:pPr>
            <a:r>
              <a:rPr lang="en-US" sz="800" dirty="0"/>
              <a:t>B	14</a:t>
            </a:r>
          </a:p>
        </p:txBody>
      </p:sp>
      <p:sp>
        <p:nvSpPr>
          <p:cNvPr id="29717" name="Text Box 20"/>
          <p:cNvSpPr txBox="1">
            <a:spLocks noChangeArrowheads="1"/>
          </p:cNvSpPr>
          <p:nvPr/>
        </p:nvSpPr>
        <p:spPr bwMode="auto">
          <a:xfrm>
            <a:off x="2995613" y="5972175"/>
            <a:ext cx="1023937"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97" tIns="45898" rIns="91797" bIns="45898">
            <a:spAutoFit/>
          </a:bodyPr>
          <a:lstStyle>
            <a:lvl1pPr defTabSz="917575" eaLnBrk="0" hangingPunct="0">
              <a:tabLst>
                <a:tab pos="576263" algn="r"/>
              </a:tabLst>
              <a:defRPr sz="1200">
                <a:solidFill>
                  <a:schemeClr val="tx1"/>
                </a:solidFill>
                <a:latin typeface="Arial" charset="0"/>
              </a:defRPr>
            </a:lvl1pPr>
            <a:lvl2pPr marL="742950" indent="-285750" defTabSz="917575" eaLnBrk="0" hangingPunct="0">
              <a:tabLst>
                <a:tab pos="576263" algn="r"/>
              </a:tabLst>
              <a:defRPr sz="1200">
                <a:solidFill>
                  <a:schemeClr val="tx1"/>
                </a:solidFill>
                <a:latin typeface="Arial" charset="0"/>
              </a:defRPr>
            </a:lvl2pPr>
            <a:lvl3pPr marL="1143000" indent="-228600" defTabSz="917575" eaLnBrk="0" hangingPunct="0">
              <a:tabLst>
                <a:tab pos="576263" algn="r"/>
              </a:tabLst>
              <a:defRPr sz="1200">
                <a:solidFill>
                  <a:schemeClr val="tx1"/>
                </a:solidFill>
                <a:latin typeface="Arial" charset="0"/>
              </a:defRPr>
            </a:lvl3pPr>
            <a:lvl4pPr marL="1600200" indent="-228600" defTabSz="917575" eaLnBrk="0" hangingPunct="0">
              <a:tabLst>
                <a:tab pos="576263" algn="r"/>
              </a:tabLst>
              <a:defRPr sz="1200">
                <a:solidFill>
                  <a:schemeClr val="tx1"/>
                </a:solidFill>
                <a:latin typeface="Arial" charset="0"/>
              </a:defRPr>
            </a:lvl4pPr>
            <a:lvl5pPr marL="2057400" indent="-228600" defTabSz="917575" eaLnBrk="0" hangingPunct="0">
              <a:tabLst>
                <a:tab pos="576263" algn="r"/>
              </a:tabLst>
              <a:defRPr sz="1200">
                <a:solidFill>
                  <a:schemeClr val="tx1"/>
                </a:solidFill>
                <a:latin typeface="Arial" charset="0"/>
              </a:defRPr>
            </a:lvl5pPr>
            <a:lvl6pPr marL="2514600" indent="-228600" defTabSz="917575" eaLnBrk="0" fontAlgn="base" hangingPunct="0">
              <a:spcBef>
                <a:spcPct val="0"/>
              </a:spcBef>
              <a:spcAft>
                <a:spcPct val="0"/>
              </a:spcAft>
              <a:tabLst>
                <a:tab pos="576263" algn="r"/>
              </a:tabLst>
              <a:defRPr sz="1200">
                <a:solidFill>
                  <a:schemeClr val="tx1"/>
                </a:solidFill>
                <a:latin typeface="Arial" charset="0"/>
              </a:defRPr>
            </a:lvl6pPr>
            <a:lvl7pPr marL="2971800" indent="-228600" defTabSz="917575" eaLnBrk="0" fontAlgn="base" hangingPunct="0">
              <a:spcBef>
                <a:spcPct val="0"/>
              </a:spcBef>
              <a:spcAft>
                <a:spcPct val="0"/>
              </a:spcAft>
              <a:tabLst>
                <a:tab pos="576263" algn="r"/>
              </a:tabLst>
              <a:defRPr sz="1200">
                <a:solidFill>
                  <a:schemeClr val="tx1"/>
                </a:solidFill>
                <a:latin typeface="Arial" charset="0"/>
              </a:defRPr>
            </a:lvl7pPr>
            <a:lvl8pPr marL="3429000" indent="-228600" defTabSz="917575" eaLnBrk="0" fontAlgn="base" hangingPunct="0">
              <a:spcBef>
                <a:spcPct val="0"/>
              </a:spcBef>
              <a:spcAft>
                <a:spcPct val="0"/>
              </a:spcAft>
              <a:tabLst>
                <a:tab pos="576263" algn="r"/>
              </a:tabLst>
              <a:defRPr sz="1200">
                <a:solidFill>
                  <a:schemeClr val="tx1"/>
                </a:solidFill>
                <a:latin typeface="Arial" charset="0"/>
              </a:defRPr>
            </a:lvl8pPr>
            <a:lvl9pPr marL="3886200" indent="-228600" defTabSz="917575" eaLnBrk="0" fontAlgn="base" hangingPunct="0">
              <a:spcBef>
                <a:spcPct val="0"/>
              </a:spcBef>
              <a:spcAft>
                <a:spcPct val="0"/>
              </a:spcAft>
              <a:tabLst>
                <a:tab pos="576263" algn="r"/>
              </a:tabLst>
              <a:defRPr sz="1200">
                <a:solidFill>
                  <a:schemeClr val="tx1"/>
                </a:solidFill>
                <a:latin typeface="Arial" charset="0"/>
              </a:defRPr>
            </a:lvl9pPr>
          </a:lstStyle>
          <a:p>
            <a:pPr>
              <a:buClr>
                <a:schemeClr val="tx1"/>
              </a:buClr>
            </a:pPr>
            <a:r>
              <a:rPr lang="en-US" sz="800" dirty="0"/>
              <a:t>Yellow </a:t>
            </a:r>
            <a:br>
              <a:rPr lang="en-US" sz="800" dirty="0"/>
            </a:br>
            <a:r>
              <a:rPr lang="en-US" sz="800" dirty="0"/>
              <a:t>Pantone 3965</a:t>
            </a:r>
          </a:p>
          <a:p>
            <a:pPr>
              <a:buClr>
                <a:schemeClr val="tx1"/>
              </a:buClr>
            </a:pPr>
            <a:r>
              <a:rPr lang="en-US" sz="800" dirty="0"/>
              <a:t>R	232</a:t>
            </a:r>
          </a:p>
          <a:p>
            <a:pPr>
              <a:buClr>
                <a:schemeClr val="tx1"/>
              </a:buClr>
            </a:pPr>
            <a:r>
              <a:rPr lang="en-US" sz="800" dirty="0"/>
              <a:t>G	244</a:t>
            </a:r>
          </a:p>
          <a:p>
            <a:pPr>
              <a:buClr>
                <a:schemeClr val="tx1"/>
              </a:buClr>
            </a:pPr>
            <a:r>
              <a:rPr lang="en-US" sz="800" dirty="0"/>
              <a:t>B	4</a:t>
            </a:r>
          </a:p>
        </p:txBody>
      </p:sp>
      <p:sp>
        <p:nvSpPr>
          <p:cNvPr id="29718" name="Text Box 21"/>
          <p:cNvSpPr txBox="1">
            <a:spLocks noChangeArrowheads="1"/>
          </p:cNvSpPr>
          <p:nvPr/>
        </p:nvSpPr>
        <p:spPr bwMode="auto">
          <a:xfrm>
            <a:off x="4692650" y="5972175"/>
            <a:ext cx="1025525"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97" tIns="45898" rIns="91797" bIns="45898">
            <a:spAutoFit/>
          </a:bodyPr>
          <a:lstStyle>
            <a:lvl1pPr defTabSz="917575" eaLnBrk="0" hangingPunct="0">
              <a:tabLst>
                <a:tab pos="576263" algn="r"/>
              </a:tabLst>
              <a:defRPr sz="1200">
                <a:solidFill>
                  <a:schemeClr val="tx1"/>
                </a:solidFill>
                <a:latin typeface="Arial" charset="0"/>
              </a:defRPr>
            </a:lvl1pPr>
            <a:lvl2pPr marL="742950" indent="-285750" defTabSz="917575" eaLnBrk="0" hangingPunct="0">
              <a:tabLst>
                <a:tab pos="576263" algn="r"/>
              </a:tabLst>
              <a:defRPr sz="1200">
                <a:solidFill>
                  <a:schemeClr val="tx1"/>
                </a:solidFill>
                <a:latin typeface="Arial" charset="0"/>
              </a:defRPr>
            </a:lvl2pPr>
            <a:lvl3pPr marL="1143000" indent="-228600" defTabSz="917575" eaLnBrk="0" hangingPunct="0">
              <a:tabLst>
                <a:tab pos="576263" algn="r"/>
              </a:tabLst>
              <a:defRPr sz="1200">
                <a:solidFill>
                  <a:schemeClr val="tx1"/>
                </a:solidFill>
                <a:latin typeface="Arial" charset="0"/>
              </a:defRPr>
            </a:lvl3pPr>
            <a:lvl4pPr marL="1600200" indent="-228600" defTabSz="917575" eaLnBrk="0" hangingPunct="0">
              <a:tabLst>
                <a:tab pos="576263" algn="r"/>
              </a:tabLst>
              <a:defRPr sz="1200">
                <a:solidFill>
                  <a:schemeClr val="tx1"/>
                </a:solidFill>
                <a:latin typeface="Arial" charset="0"/>
              </a:defRPr>
            </a:lvl4pPr>
            <a:lvl5pPr marL="2057400" indent="-228600" defTabSz="917575" eaLnBrk="0" hangingPunct="0">
              <a:tabLst>
                <a:tab pos="576263" algn="r"/>
              </a:tabLst>
              <a:defRPr sz="1200">
                <a:solidFill>
                  <a:schemeClr val="tx1"/>
                </a:solidFill>
                <a:latin typeface="Arial" charset="0"/>
              </a:defRPr>
            </a:lvl5pPr>
            <a:lvl6pPr marL="2514600" indent="-228600" defTabSz="917575" eaLnBrk="0" fontAlgn="base" hangingPunct="0">
              <a:spcBef>
                <a:spcPct val="0"/>
              </a:spcBef>
              <a:spcAft>
                <a:spcPct val="0"/>
              </a:spcAft>
              <a:tabLst>
                <a:tab pos="576263" algn="r"/>
              </a:tabLst>
              <a:defRPr sz="1200">
                <a:solidFill>
                  <a:schemeClr val="tx1"/>
                </a:solidFill>
                <a:latin typeface="Arial" charset="0"/>
              </a:defRPr>
            </a:lvl6pPr>
            <a:lvl7pPr marL="2971800" indent="-228600" defTabSz="917575" eaLnBrk="0" fontAlgn="base" hangingPunct="0">
              <a:spcBef>
                <a:spcPct val="0"/>
              </a:spcBef>
              <a:spcAft>
                <a:spcPct val="0"/>
              </a:spcAft>
              <a:tabLst>
                <a:tab pos="576263" algn="r"/>
              </a:tabLst>
              <a:defRPr sz="1200">
                <a:solidFill>
                  <a:schemeClr val="tx1"/>
                </a:solidFill>
                <a:latin typeface="Arial" charset="0"/>
              </a:defRPr>
            </a:lvl7pPr>
            <a:lvl8pPr marL="3429000" indent="-228600" defTabSz="917575" eaLnBrk="0" fontAlgn="base" hangingPunct="0">
              <a:spcBef>
                <a:spcPct val="0"/>
              </a:spcBef>
              <a:spcAft>
                <a:spcPct val="0"/>
              </a:spcAft>
              <a:tabLst>
                <a:tab pos="576263" algn="r"/>
              </a:tabLst>
              <a:defRPr sz="1200">
                <a:solidFill>
                  <a:schemeClr val="tx1"/>
                </a:solidFill>
                <a:latin typeface="Arial" charset="0"/>
              </a:defRPr>
            </a:lvl8pPr>
            <a:lvl9pPr marL="3886200" indent="-228600" defTabSz="917575" eaLnBrk="0" fontAlgn="base" hangingPunct="0">
              <a:spcBef>
                <a:spcPct val="0"/>
              </a:spcBef>
              <a:spcAft>
                <a:spcPct val="0"/>
              </a:spcAft>
              <a:tabLst>
                <a:tab pos="576263" algn="r"/>
              </a:tabLst>
              <a:defRPr sz="1200">
                <a:solidFill>
                  <a:schemeClr val="tx1"/>
                </a:solidFill>
                <a:latin typeface="Arial" charset="0"/>
              </a:defRPr>
            </a:lvl9pPr>
          </a:lstStyle>
          <a:p>
            <a:pPr>
              <a:buClr>
                <a:schemeClr val="tx1"/>
              </a:buClr>
            </a:pPr>
            <a:r>
              <a:rPr lang="en-US" sz="800" dirty="0"/>
              <a:t>Aqua </a:t>
            </a:r>
            <a:br>
              <a:rPr lang="en-US" sz="800" dirty="0"/>
            </a:br>
            <a:r>
              <a:rPr lang="en-US" sz="800" dirty="0"/>
              <a:t>Pantone </a:t>
            </a:r>
            <a:br>
              <a:rPr lang="en-US" sz="800" dirty="0"/>
            </a:br>
            <a:r>
              <a:rPr lang="en-US" sz="800" dirty="0"/>
              <a:t>319</a:t>
            </a:r>
          </a:p>
          <a:p>
            <a:pPr>
              <a:buClr>
                <a:schemeClr val="tx1"/>
              </a:buClr>
            </a:pPr>
            <a:r>
              <a:rPr lang="en-US" sz="800" dirty="0"/>
              <a:t>R	126</a:t>
            </a:r>
          </a:p>
          <a:p>
            <a:pPr>
              <a:buClr>
                <a:schemeClr val="tx1"/>
              </a:buClr>
            </a:pPr>
            <a:r>
              <a:rPr lang="en-US" sz="800" dirty="0"/>
              <a:t>G	204</a:t>
            </a:r>
          </a:p>
          <a:p>
            <a:pPr>
              <a:buClr>
                <a:schemeClr val="tx1"/>
              </a:buClr>
            </a:pPr>
            <a:r>
              <a:rPr lang="en-US" sz="800" dirty="0"/>
              <a:t>B	189</a:t>
            </a:r>
          </a:p>
        </p:txBody>
      </p:sp>
      <p:sp>
        <p:nvSpPr>
          <p:cNvPr id="29719" name="Text Box 22"/>
          <p:cNvSpPr txBox="1">
            <a:spLocks noChangeArrowheads="1"/>
          </p:cNvSpPr>
          <p:nvPr/>
        </p:nvSpPr>
        <p:spPr bwMode="auto">
          <a:xfrm>
            <a:off x="6299200" y="5972175"/>
            <a:ext cx="1027113"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97" tIns="45898" rIns="91797" bIns="45898">
            <a:spAutoFit/>
          </a:bodyPr>
          <a:lstStyle>
            <a:lvl1pPr defTabSz="917575" eaLnBrk="0" hangingPunct="0">
              <a:tabLst>
                <a:tab pos="576263" algn="r"/>
              </a:tabLst>
              <a:defRPr sz="1200">
                <a:solidFill>
                  <a:schemeClr val="tx1"/>
                </a:solidFill>
                <a:latin typeface="Arial" charset="0"/>
              </a:defRPr>
            </a:lvl1pPr>
            <a:lvl2pPr marL="742950" indent="-285750" defTabSz="917575" eaLnBrk="0" hangingPunct="0">
              <a:tabLst>
                <a:tab pos="576263" algn="r"/>
              </a:tabLst>
              <a:defRPr sz="1200">
                <a:solidFill>
                  <a:schemeClr val="tx1"/>
                </a:solidFill>
                <a:latin typeface="Arial" charset="0"/>
              </a:defRPr>
            </a:lvl2pPr>
            <a:lvl3pPr marL="1143000" indent="-228600" defTabSz="917575" eaLnBrk="0" hangingPunct="0">
              <a:tabLst>
                <a:tab pos="576263" algn="r"/>
              </a:tabLst>
              <a:defRPr sz="1200">
                <a:solidFill>
                  <a:schemeClr val="tx1"/>
                </a:solidFill>
                <a:latin typeface="Arial" charset="0"/>
              </a:defRPr>
            </a:lvl3pPr>
            <a:lvl4pPr marL="1600200" indent="-228600" defTabSz="917575" eaLnBrk="0" hangingPunct="0">
              <a:tabLst>
                <a:tab pos="576263" algn="r"/>
              </a:tabLst>
              <a:defRPr sz="1200">
                <a:solidFill>
                  <a:schemeClr val="tx1"/>
                </a:solidFill>
                <a:latin typeface="Arial" charset="0"/>
              </a:defRPr>
            </a:lvl4pPr>
            <a:lvl5pPr marL="2057400" indent="-228600" defTabSz="917575" eaLnBrk="0" hangingPunct="0">
              <a:tabLst>
                <a:tab pos="576263" algn="r"/>
              </a:tabLst>
              <a:defRPr sz="1200">
                <a:solidFill>
                  <a:schemeClr val="tx1"/>
                </a:solidFill>
                <a:latin typeface="Arial" charset="0"/>
              </a:defRPr>
            </a:lvl5pPr>
            <a:lvl6pPr marL="2514600" indent="-228600" defTabSz="917575" eaLnBrk="0" fontAlgn="base" hangingPunct="0">
              <a:spcBef>
                <a:spcPct val="0"/>
              </a:spcBef>
              <a:spcAft>
                <a:spcPct val="0"/>
              </a:spcAft>
              <a:tabLst>
                <a:tab pos="576263" algn="r"/>
              </a:tabLst>
              <a:defRPr sz="1200">
                <a:solidFill>
                  <a:schemeClr val="tx1"/>
                </a:solidFill>
                <a:latin typeface="Arial" charset="0"/>
              </a:defRPr>
            </a:lvl6pPr>
            <a:lvl7pPr marL="2971800" indent="-228600" defTabSz="917575" eaLnBrk="0" fontAlgn="base" hangingPunct="0">
              <a:spcBef>
                <a:spcPct val="0"/>
              </a:spcBef>
              <a:spcAft>
                <a:spcPct val="0"/>
              </a:spcAft>
              <a:tabLst>
                <a:tab pos="576263" algn="r"/>
              </a:tabLst>
              <a:defRPr sz="1200">
                <a:solidFill>
                  <a:schemeClr val="tx1"/>
                </a:solidFill>
                <a:latin typeface="Arial" charset="0"/>
              </a:defRPr>
            </a:lvl7pPr>
            <a:lvl8pPr marL="3429000" indent="-228600" defTabSz="917575" eaLnBrk="0" fontAlgn="base" hangingPunct="0">
              <a:spcBef>
                <a:spcPct val="0"/>
              </a:spcBef>
              <a:spcAft>
                <a:spcPct val="0"/>
              </a:spcAft>
              <a:tabLst>
                <a:tab pos="576263" algn="r"/>
              </a:tabLst>
              <a:defRPr sz="1200">
                <a:solidFill>
                  <a:schemeClr val="tx1"/>
                </a:solidFill>
                <a:latin typeface="Arial" charset="0"/>
              </a:defRPr>
            </a:lvl8pPr>
            <a:lvl9pPr marL="3886200" indent="-228600" defTabSz="917575" eaLnBrk="0" fontAlgn="base" hangingPunct="0">
              <a:spcBef>
                <a:spcPct val="0"/>
              </a:spcBef>
              <a:spcAft>
                <a:spcPct val="0"/>
              </a:spcAft>
              <a:tabLst>
                <a:tab pos="576263" algn="r"/>
              </a:tabLst>
              <a:defRPr sz="1200">
                <a:solidFill>
                  <a:schemeClr val="tx1"/>
                </a:solidFill>
                <a:latin typeface="Arial" charset="0"/>
              </a:defRPr>
            </a:lvl9pPr>
          </a:lstStyle>
          <a:p>
            <a:pPr>
              <a:buClr>
                <a:schemeClr val="tx1"/>
              </a:buClr>
            </a:pPr>
            <a:r>
              <a:rPr lang="en-US" sz="800" dirty="0"/>
              <a:t>White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Discuss how we chose each toolset,</a:t>
            </a:r>
            <a:r>
              <a:rPr lang="en-US" baseline="0" dirty="0" smtClean="0"/>
              <a:t> focusing on Cube-IQ BlackBox</a:t>
            </a:r>
          </a:p>
          <a:p>
            <a:r>
              <a:rPr lang="en-US" baseline="0" dirty="0" smtClean="0"/>
              <a:t>Excel – Due to client’s need to have the input and output data in standardized format that would be easy to distribute and view</a:t>
            </a:r>
          </a:p>
          <a:p>
            <a:r>
              <a:rPr lang="en-US" baseline="0" dirty="0" smtClean="0"/>
              <a:t>ExtendSim – ability to customize as well as integrate with other products. Deep experience using ExtendSim</a:t>
            </a:r>
          </a:p>
          <a:p>
            <a:r>
              <a:rPr lang="en-US" baseline="0" dirty="0" smtClean="0"/>
              <a:t>STK – Interoperable with well developed object model. Excellent visualizations. Briefly discuss other options such as Google Earth which provide good capability at a cheaper price-tag, but would involve more development time</a:t>
            </a:r>
          </a:p>
          <a:p>
            <a:r>
              <a:rPr lang="en-US" baseline="0" dirty="0" smtClean="0"/>
              <a:t>Cube-IQ BlackBox – We looked at over 10 products, and did a trade study on about 3 or 4. We found Cube IQ to be the most flexible in terms of run-time and level of detail, as well as the easiest to integrate with other systems. We could get comparable results, while limiting optimization time which was crucial in needing to pack tens of thousands of containers. Cube-IQ also leaves a large amount of room for updating and added detail, which may prove useful in future analyses.</a:t>
            </a:r>
          </a:p>
          <a:p>
            <a:r>
              <a:rPr lang="en-US" baseline="0" dirty="0" smtClean="0"/>
              <a:t>Visual Studio – Free, familiar, and good examples with STK</a:t>
            </a:r>
            <a:endParaRPr lang="en-US" dirty="0" smtClean="0"/>
          </a:p>
        </p:txBody>
      </p:sp>
      <p:sp>
        <p:nvSpPr>
          <p:cNvPr id="34820"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fld id="{2F325B0B-F8B6-49AC-8BE1-AA7E007B48A2}" type="slidenum">
              <a:rPr lang="en-US" sz="800" smtClean="0"/>
              <a:pPr/>
              <a:t>10</a:t>
            </a:fld>
            <a:endParaRPr lang="en-US" sz="800"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Webdings" pitchFamily="18" charset="2"/>
              <a:buNone/>
            </a:pPr>
            <a:endParaRPr lang="en-US" dirty="0" smtClean="0"/>
          </a:p>
        </p:txBody>
      </p:sp>
      <p:sp>
        <p:nvSpPr>
          <p:cNvPr id="35844"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fld id="{25ADDBAA-F317-4832-ADC3-8B135362E793}" type="slidenum">
              <a:rPr lang="en-US" sz="800" smtClean="0"/>
              <a:pPr/>
              <a:t>11</a:t>
            </a:fld>
            <a:endParaRPr lang="en-US" sz="800"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Cube-IQ can</a:t>
            </a:r>
            <a:r>
              <a:rPr lang="en-US" baseline="0" dirty="0" smtClean="0"/>
              <a:t> work on a server for multiple users, or sit independently on a stand alone computer.</a:t>
            </a:r>
          </a:p>
          <a:p>
            <a:r>
              <a:rPr lang="en-US" baseline="0" dirty="0" smtClean="0"/>
              <a:t>There are multiple ways to communicate with Cube-IQ, ranging from very detailed TCP sockets, to rudimentary CSV files.</a:t>
            </a:r>
          </a:p>
          <a:p>
            <a:r>
              <a:rPr lang="en-US" baseline="0" dirty="0" smtClean="0"/>
              <a:t>We aimed for simplicity and chose stand alone with CSV files.</a:t>
            </a:r>
          </a:p>
          <a:p>
            <a:r>
              <a:rPr lang="en-US" baseline="0" dirty="0" smtClean="0"/>
              <a:t>Animation shows files being produced from ExtendSim and being dropped into a folder that is being continuously monitored by Cube-IQ. Once all needed files are present, they are sent to Cube-IQ for optimization. The output is two files that give the loaded and unloaded packages, as well as a third file that produces an image of the load.</a:t>
            </a:r>
            <a:endParaRPr lang="en-US" dirty="0"/>
          </a:p>
        </p:txBody>
      </p:sp>
      <p:sp>
        <p:nvSpPr>
          <p:cNvPr id="4" name="Slide Number Placeholder 3"/>
          <p:cNvSpPr>
            <a:spLocks noGrp="1"/>
          </p:cNvSpPr>
          <p:nvPr>
            <p:ph type="sldNum" sz="quarter" idx="10"/>
          </p:nvPr>
        </p:nvSpPr>
        <p:spPr/>
        <p:txBody>
          <a:bodyPr/>
          <a:lstStyle/>
          <a:p>
            <a:pPr>
              <a:defRPr/>
            </a:pPr>
            <a:fld id="{499AA767-990C-49CA-BB5B-B806EA9F932E}" type="slidenum">
              <a:rPr lang="en-US" smtClean="0"/>
              <a:pPr>
                <a:defRPr/>
              </a:pPr>
              <a:t>12</a:t>
            </a:fld>
            <a:endParaRPr lang="en-US" dirty="0"/>
          </a:p>
        </p:txBody>
      </p:sp>
    </p:spTree>
    <p:extLst>
      <p:ext uri="{BB962C8B-B14F-4D97-AF65-F5344CB8AC3E}">
        <p14:creationId xmlns:p14="http://schemas.microsoft.com/office/powerpoint/2010/main" val="4067694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Overview of the full integration of model</a:t>
            </a:r>
          </a:p>
          <a:p>
            <a:r>
              <a:rPr lang="en-US" dirty="0" smtClean="0"/>
              <a:t>Briefly</a:t>
            </a:r>
            <a:r>
              <a:rPr lang="en-US" baseline="0" dirty="0" smtClean="0"/>
              <a:t> discuss pulling images from Cube-IQ and relating them to data in ExtendSim using the GUI</a:t>
            </a:r>
          </a:p>
          <a:p>
            <a:r>
              <a:rPr lang="en-US" dirty="0" smtClean="0"/>
              <a:t>Discuss</a:t>
            </a:r>
            <a:r>
              <a:rPr lang="en-US" baseline="0" dirty="0" smtClean="0"/>
              <a:t> ExtendSim being feeding the GUI most of the information, as well as the GUI being an input field for ExtendSim</a:t>
            </a:r>
          </a:p>
          <a:p>
            <a:r>
              <a:rPr lang="en-US" baseline="0" dirty="0" smtClean="0"/>
              <a:t>Discuss STK sitting as an add-on for visualization. We have made it so it is not integral to the  model, but can be developed and included if needed. Also comment on this approach allows us to use other visualization software as well, like GE</a:t>
            </a:r>
            <a:endParaRPr lang="en-US" dirty="0"/>
          </a:p>
        </p:txBody>
      </p:sp>
      <p:sp>
        <p:nvSpPr>
          <p:cNvPr id="4" name="Slide Number Placeholder 3"/>
          <p:cNvSpPr>
            <a:spLocks noGrp="1"/>
          </p:cNvSpPr>
          <p:nvPr>
            <p:ph type="sldNum" sz="quarter" idx="10"/>
          </p:nvPr>
        </p:nvSpPr>
        <p:spPr/>
        <p:txBody>
          <a:bodyPr/>
          <a:lstStyle/>
          <a:p>
            <a:pPr>
              <a:defRPr/>
            </a:pPr>
            <a:fld id="{499AA767-990C-49CA-BB5B-B806EA9F932E}" type="slidenum">
              <a:rPr lang="en-US" smtClean="0"/>
              <a:pPr>
                <a:defRPr/>
              </a:pPr>
              <a:t>13</a:t>
            </a:fld>
            <a:endParaRPr lang="en-US" dirty="0"/>
          </a:p>
        </p:txBody>
      </p:sp>
    </p:spTree>
    <p:extLst>
      <p:ext uri="{BB962C8B-B14F-4D97-AF65-F5344CB8AC3E}">
        <p14:creationId xmlns:p14="http://schemas.microsoft.com/office/powerpoint/2010/main" val="3992205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Webdings" pitchFamily="18" charset="2"/>
              <a:buNone/>
            </a:pPr>
            <a:endParaRPr lang="en-US" dirty="0" smtClean="0"/>
          </a:p>
        </p:txBody>
      </p:sp>
      <p:sp>
        <p:nvSpPr>
          <p:cNvPr id="36868"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fld id="{89989B5A-3C07-4EE8-95A3-CB51D1F61AD2}" type="slidenum">
              <a:rPr lang="en-US" sz="800" smtClean="0"/>
              <a:pPr/>
              <a:t>14</a:t>
            </a:fld>
            <a:endParaRPr lang="en-US" sz="800"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a:t>
            </a:r>
            <a:r>
              <a:rPr lang="en-US" baseline="0" dirty="0" smtClean="0"/>
              <a:t> the different aspects of the process</a:t>
            </a:r>
          </a:p>
          <a:p>
            <a:r>
              <a:rPr lang="en-US" baseline="0" dirty="0" smtClean="0"/>
              <a:t>Detail where different models needed to be used. For instance, Pallet and container loading was separate due to run-time. We could complete the loading once, then run the model with different parameters and produce results in 5-10 minutes as opposed to 4 hours a run. Allowed us to use optimization as well</a:t>
            </a:r>
          </a:p>
          <a:p>
            <a:r>
              <a:rPr lang="en-US" baseline="0" dirty="0" smtClean="0"/>
              <a:t>Broke Airlift in two due to complexity between vehicle arrival at a POE and Pallet arrival at POE.</a:t>
            </a:r>
          </a:p>
          <a:p>
            <a:r>
              <a:rPr lang="en-US" baseline="0" dirty="0" smtClean="0"/>
              <a:t>Sealift was more straightforward and allowed us to make one congruent model</a:t>
            </a:r>
            <a:endParaRPr lang="en-US" dirty="0"/>
          </a:p>
        </p:txBody>
      </p:sp>
      <p:sp>
        <p:nvSpPr>
          <p:cNvPr id="4" name="Slide Number Placeholder 3"/>
          <p:cNvSpPr>
            <a:spLocks noGrp="1"/>
          </p:cNvSpPr>
          <p:nvPr>
            <p:ph type="sldNum" sz="quarter" idx="10"/>
          </p:nvPr>
        </p:nvSpPr>
        <p:spPr/>
        <p:txBody>
          <a:bodyPr/>
          <a:lstStyle/>
          <a:p>
            <a:pPr>
              <a:defRPr/>
            </a:pPr>
            <a:fld id="{499AA767-990C-49CA-BB5B-B806EA9F932E}" type="slidenum">
              <a:rPr lang="en-US" smtClean="0"/>
              <a:pPr>
                <a:defRPr/>
              </a:pPr>
              <a:t>15</a:t>
            </a:fld>
            <a:endParaRPr lang="en-US" dirty="0"/>
          </a:p>
        </p:txBody>
      </p:sp>
    </p:spTree>
    <p:extLst>
      <p:ext uri="{BB962C8B-B14F-4D97-AF65-F5344CB8AC3E}">
        <p14:creationId xmlns:p14="http://schemas.microsoft.com/office/powerpoint/2010/main" val="4180167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the left-most image as the model that allowed use to run all the logistics and</a:t>
            </a:r>
            <a:r>
              <a:rPr lang="en-US" baseline="0" dirty="0" smtClean="0"/>
              <a:t> incorporate custom code to capture unique logic such as hazmat compatibility, vehicle loading configurations, and requirement priorities.</a:t>
            </a:r>
          </a:p>
          <a:p>
            <a:r>
              <a:rPr lang="en-US" baseline="0" dirty="0" smtClean="0"/>
              <a:t>The central images show the database where all the model variables and requirements were stored. This worked as the main interface feeding all data between all the components, including ingesting from excel and exporting to excel for easy external viewing.</a:t>
            </a:r>
          </a:p>
          <a:p>
            <a:endParaRPr lang="en-US" dirty="0"/>
          </a:p>
        </p:txBody>
      </p:sp>
      <p:sp>
        <p:nvSpPr>
          <p:cNvPr id="4" name="Slide Number Placeholder 3"/>
          <p:cNvSpPr>
            <a:spLocks noGrp="1"/>
          </p:cNvSpPr>
          <p:nvPr>
            <p:ph type="sldNum" sz="quarter" idx="10"/>
          </p:nvPr>
        </p:nvSpPr>
        <p:spPr/>
        <p:txBody>
          <a:bodyPr/>
          <a:lstStyle/>
          <a:p>
            <a:pPr>
              <a:defRPr/>
            </a:pPr>
            <a:fld id="{499AA767-990C-49CA-BB5B-B806EA9F932E}" type="slidenum">
              <a:rPr lang="en-US" smtClean="0"/>
              <a:pPr>
                <a:defRPr/>
              </a:pPr>
              <a:t>16</a:t>
            </a:fld>
            <a:endParaRPr lang="en-US" dirty="0"/>
          </a:p>
        </p:txBody>
      </p:sp>
    </p:spTree>
    <p:extLst>
      <p:ext uri="{BB962C8B-B14F-4D97-AF65-F5344CB8AC3E}">
        <p14:creationId xmlns:p14="http://schemas.microsoft.com/office/powerpoint/2010/main" val="3523919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Webdings" pitchFamily="18" charset="2"/>
              <a:buNone/>
            </a:pPr>
            <a:endParaRPr lang="en-US" dirty="0" smtClean="0"/>
          </a:p>
        </p:txBody>
      </p:sp>
      <p:sp>
        <p:nvSpPr>
          <p:cNvPr id="37892"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fld id="{C0D09FD3-F154-4A70-ABDB-50ABEDB14A3B}" type="slidenum">
              <a:rPr lang="en-US" sz="800" smtClean="0"/>
              <a:pPr/>
              <a:t>17</a:t>
            </a:fld>
            <a:endParaRPr lang="en-US" sz="800"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Brief overview of output</a:t>
            </a:r>
            <a:r>
              <a:rPr lang="en-US" baseline="0" dirty="0" smtClean="0"/>
              <a:t> to show flexibility in data that can be derived from model</a:t>
            </a:r>
            <a:endParaRPr lang="en-US" dirty="0"/>
          </a:p>
        </p:txBody>
      </p:sp>
      <p:sp>
        <p:nvSpPr>
          <p:cNvPr id="4" name="Slide Number Placeholder 3"/>
          <p:cNvSpPr>
            <a:spLocks noGrp="1"/>
          </p:cNvSpPr>
          <p:nvPr>
            <p:ph type="sldNum" sz="quarter" idx="10"/>
          </p:nvPr>
        </p:nvSpPr>
        <p:spPr/>
        <p:txBody>
          <a:bodyPr/>
          <a:lstStyle/>
          <a:p>
            <a:pPr>
              <a:defRPr/>
            </a:pPr>
            <a:fld id="{499AA767-990C-49CA-BB5B-B806EA9F932E}" type="slidenum">
              <a:rPr lang="en-US" smtClean="0"/>
              <a:pPr>
                <a:defRPr/>
              </a:pPr>
              <a:t>18</a:t>
            </a:fld>
            <a:endParaRPr lang="en-US" dirty="0"/>
          </a:p>
        </p:txBody>
      </p:sp>
    </p:spTree>
    <p:extLst>
      <p:ext uri="{BB962C8B-B14F-4D97-AF65-F5344CB8AC3E}">
        <p14:creationId xmlns:p14="http://schemas.microsoft.com/office/powerpoint/2010/main" val="1002623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running baseline scenario to</a:t>
            </a:r>
            <a:r>
              <a:rPr lang="en-US" baseline="0" dirty="0" smtClean="0"/>
              <a:t> understand current capabilities</a:t>
            </a:r>
          </a:p>
          <a:p>
            <a:r>
              <a:rPr lang="en-US" baseline="0" dirty="0" smtClean="0"/>
              <a:t>Run sensitivity analysis with multiple variables to understand impact areas where greatest improvements can be made</a:t>
            </a:r>
          </a:p>
          <a:p>
            <a:r>
              <a:rPr lang="en-US" baseline="0" dirty="0" smtClean="0"/>
              <a:t>Run optimization with an objective function to better define what is needed for success and further understand the complex relationship between variables</a:t>
            </a:r>
          </a:p>
          <a:p>
            <a:r>
              <a:rPr lang="en-US" baseline="0" dirty="0" smtClean="0"/>
              <a:t>All of this allowed us to provide meaningful recommendations to client and highlight potential areas of improvement as well as risk</a:t>
            </a:r>
            <a:endParaRPr lang="en-US" dirty="0"/>
          </a:p>
        </p:txBody>
      </p:sp>
      <p:sp>
        <p:nvSpPr>
          <p:cNvPr id="4" name="Slide Number Placeholder 3"/>
          <p:cNvSpPr>
            <a:spLocks noGrp="1"/>
          </p:cNvSpPr>
          <p:nvPr>
            <p:ph type="sldNum" sz="quarter" idx="10"/>
          </p:nvPr>
        </p:nvSpPr>
        <p:spPr/>
        <p:txBody>
          <a:bodyPr/>
          <a:lstStyle/>
          <a:p>
            <a:pPr>
              <a:defRPr/>
            </a:pPr>
            <a:fld id="{499AA767-990C-49CA-BB5B-B806EA9F932E}" type="slidenum">
              <a:rPr lang="en-US" smtClean="0"/>
              <a:pPr>
                <a:defRPr/>
              </a:pPr>
              <a:t>19</a:t>
            </a:fld>
            <a:endParaRPr lang="en-US" dirty="0"/>
          </a:p>
        </p:txBody>
      </p:sp>
    </p:spTree>
    <p:extLst>
      <p:ext uri="{BB962C8B-B14F-4D97-AF65-F5344CB8AC3E}">
        <p14:creationId xmlns:p14="http://schemas.microsoft.com/office/powerpoint/2010/main" val="3941944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Webdings" pitchFamily="18" charset="2"/>
              <a:buNone/>
            </a:pPr>
            <a:endParaRPr lang="en-US" dirty="0" smtClean="0"/>
          </a:p>
        </p:txBody>
      </p:sp>
      <p:sp>
        <p:nvSpPr>
          <p:cNvPr id="30724"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fld id="{E834D4BF-6ACC-497D-8402-6896F91B720C}" type="slidenum">
              <a:rPr lang="en-US" sz="800" smtClean="0"/>
              <a:pPr/>
              <a:t>2</a:t>
            </a:fld>
            <a:endParaRPr lang="en-US" sz="800"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Validation is something we have</a:t>
            </a:r>
            <a:r>
              <a:rPr lang="en-US" baseline="0" dirty="0" smtClean="0"/>
              <a:t> discussed, and due to the scenario, find it hard to fully conduct.</a:t>
            </a:r>
          </a:p>
          <a:p>
            <a:r>
              <a:rPr lang="en-US" baseline="0" dirty="0" smtClean="0"/>
              <a:t>Discussed multiple ways we can still try and validate model and improve confidence in results </a:t>
            </a:r>
          </a:p>
          <a:p>
            <a:r>
              <a:rPr lang="en-US" baseline="0" dirty="0" smtClean="0"/>
              <a:t>At the end of the day, this analysis has not been done before. While we would like and aim to fully validate our model, this model has produced results that were wildly unknown before. We at least now have a foundation to move forward with analytical rigor for support.</a:t>
            </a:r>
            <a:endParaRPr lang="en-US" dirty="0"/>
          </a:p>
        </p:txBody>
      </p:sp>
      <p:sp>
        <p:nvSpPr>
          <p:cNvPr id="4" name="Slide Number Placeholder 3"/>
          <p:cNvSpPr>
            <a:spLocks noGrp="1"/>
          </p:cNvSpPr>
          <p:nvPr>
            <p:ph type="sldNum" sz="quarter" idx="10"/>
          </p:nvPr>
        </p:nvSpPr>
        <p:spPr/>
        <p:txBody>
          <a:bodyPr/>
          <a:lstStyle/>
          <a:p>
            <a:pPr>
              <a:defRPr/>
            </a:pPr>
            <a:fld id="{499AA767-990C-49CA-BB5B-B806EA9F932E}" type="slidenum">
              <a:rPr lang="en-US" smtClean="0"/>
              <a:pPr>
                <a:defRPr/>
              </a:pPr>
              <a:t>20</a:t>
            </a:fld>
            <a:endParaRPr lang="en-US" dirty="0"/>
          </a:p>
        </p:txBody>
      </p:sp>
    </p:spTree>
    <p:extLst>
      <p:ext uri="{BB962C8B-B14F-4D97-AF65-F5344CB8AC3E}">
        <p14:creationId xmlns:p14="http://schemas.microsoft.com/office/powerpoint/2010/main" val="155589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Webdings" pitchFamily="18" charset="2"/>
              <a:buNone/>
            </a:pPr>
            <a:endParaRPr lang="en-US" dirty="0" smtClean="0"/>
          </a:p>
        </p:txBody>
      </p:sp>
      <p:sp>
        <p:nvSpPr>
          <p:cNvPr id="38916"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fld id="{6384D3CB-E832-4C25-B442-84B8160921DD}" type="slidenum">
              <a:rPr lang="en-US" sz="800" smtClean="0"/>
              <a:pPr/>
              <a:t>21</a:t>
            </a:fld>
            <a:endParaRPr lang="en-US" sz="800"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Webdings" pitchFamily="18" charset="2"/>
              <a:buNone/>
            </a:pPr>
            <a:endParaRPr lang="en-US" dirty="0" smtClean="0"/>
          </a:p>
        </p:txBody>
      </p:sp>
      <p:sp>
        <p:nvSpPr>
          <p:cNvPr id="38916"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fld id="{6384D3CB-E832-4C25-B442-84B8160921DD}" type="slidenum">
              <a:rPr lang="en-US" sz="800" smtClean="0"/>
              <a:pPr/>
              <a:t>22</a:t>
            </a:fld>
            <a:endParaRPr lang="en-US" sz="800"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Went with STK Engine Application because of it’s ability to quickly embed visualizations within a GU and produce an executable for the end user.</a:t>
            </a:r>
          </a:p>
          <a:p>
            <a:r>
              <a:rPr lang="en-US" dirty="0" smtClean="0"/>
              <a:t>Multiple</a:t>
            </a:r>
            <a:r>
              <a:rPr lang="en-US" baseline="0" dirty="0" smtClean="0"/>
              <a:t> methods for employing video, could be real time or post simulation</a:t>
            </a:r>
          </a:p>
          <a:p>
            <a:r>
              <a:rPr lang="en-US" baseline="0" dirty="0" smtClean="0"/>
              <a:t>We believe real-time would cause lag in video, as well as a much longer run-time for the model itself. So we decided to employ the video post simulation.</a:t>
            </a:r>
          </a:p>
          <a:p>
            <a:r>
              <a:rPr lang="en-US" baseline="0" dirty="0" smtClean="0"/>
              <a:t>We have a sample executable that creates a video of 10,000 objects. We are looking to reduce run-time through some optimizing the code.</a:t>
            </a:r>
            <a:endParaRPr lang="en-US" dirty="0"/>
          </a:p>
        </p:txBody>
      </p:sp>
      <p:sp>
        <p:nvSpPr>
          <p:cNvPr id="4" name="Slide Number Placeholder 3"/>
          <p:cNvSpPr>
            <a:spLocks noGrp="1"/>
          </p:cNvSpPr>
          <p:nvPr>
            <p:ph type="sldNum" sz="quarter" idx="10"/>
          </p:nvPr>
        </p:nvSpPr>
        <p:spPr/>
        <p:txBody>
          <a:bodyPr/>
          <a:lstStyle/>
          <a:p>
            <a:pPr>
              <a:defRPr/>
            </a:pPr>
            <a:fld id="{499AA767-990C-49CA-BB5B-B806EA9F932E}" type="slidenum">
              <a:rPr lang="en-US" smtClean="0"/>
              <a:pPr>
                <a:defRPr/>
              </a:pPr>
              <a:t>24</a:t>
            </a:fld>
            <a:endParaRPr lang="en-US" dirty="0"/>
          </a:p>
        </p:txBody>
      </p:sp>
    </p:spTree>
    <p:extLst>
      <p:ext uri="{BB962C8B-B14F-4D97-AF65-F5344CB8AC3E}">
        <p14:creationId xmlns:p14="http://schemas.microsoft.com/office/powerpoint/2010/main" val="242935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Briefly</a:t>
            </a:r>
            <a:r>
              <a:rPr lang="en-US" baseline="0" dirty="0" smtClean="0"/>
              <a:t> highlight the major drivers of the study</a:t>
            </a:r>
            <a:endParaRPr lang="en-US" dirty="0" smtClean="0"/>
          </a:p>
        </p:txBody>
      </p:sp>
      <p:sp>
        <p:nvSpPr>
          <p:cNvPr id="31748"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fld id="{FECC7D0D-B09F-4CC7-9B0A-FEF04895388D}" type="slidenum">
              <a:rPr lang="en-US" sz="800" smtClean="0"/>
              <a:pPr/>
              <a:t>3</a:t>
            </a:fld>
            <a:endParaRPr lang="en-US" sz="80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give a brief description of the video to introduce audience to project</a:t>
            </a:r>
            <a:endParaRPr lang="en-US" dirty="0"/>
          </a:p>
        </p:txBody>
      </p:sp>
      <p:sp>
        <p:nvSpPr>
          <p:cNvPr id="4" name="Slide Number Placeholder 3"/>
          <p:cNvSpPr>
            <a:spLocks noGrp="1"/>
          </p:cNvSpPr>
          <p:nvPr>
            <p:ph type="sldNum" sz="quarter" idx="10"/>
          </p:nvPr>
        </p:nvSpPr>
        <p:spPr/>
        <p:txBody>
          <a:bodyPr/>
          <a:lstStyle/>
          <a:p>
            <a:pPr>
              <a:defRPr/>
            </a:pPr>
            <a:fld id="{499AA767-990C-49CA-BB5B-B806EA9F932E}" type="slidenum">
              <a:rPr lang="en-US" smtClean="0"/>
              <a:pPr>
                <a:defRPr/>
              </a:pPr>
              <a:t>4</a:t>
            </a:fld>
            <a:endParaRPr lang="en-US" dirty="0"/>
          </a:p>
        </p:txBody>
      </p:sp>
    </p:spTree>
    <p:extLst>
      <p:ext uri="{BB962C8B-B14F-4D97-AF65-F5344CB8AC3E}">
        <p14:creationId xmlns:p14="http://schemas.microsoft.com/office/powerpoint/2010/main" val="2648341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Initially</a:t>
            </a:r>
            <a:r>
              <a:rPr lang="en-US" baseline="0" dirty="0" smtClean="0"/>
              <a:t> discuss the different folks involved in the entire study. Summarize each gear, then dive deeper into the modeling gear outlining the focus of this presentation</a:t>
            </a:r>
          </a:p>
          <a:p>
            <a:r>
              <a:rPr lang="en-US" baseline="0" dirty="0" smtClean="0"/>
              <a:t>Each bullet highlights the major functionality the model must provide</a:t>
            </a:r>
          </a:p>
          <a:p>
            <a:r>
              <a:rPr lang="en-US" baseline="0" dirty="0" smtClean="0"/>
              <a:t>Will add extra emphasis to the packing capability bullet, the HazMat compatibility bullet, and the visualization bullet</a:t>
            </a:r>
          </a:p>
        </p:txBody>
      </p:sp>
      <p:sp>
        <p:nvSpPr>
          <p:cNvPr id="4" name="Slide Number Placeholder 3"/>
          <p:cNvSpPr>
            <a:spLocks noGrp="1"/>
          </p:cNvSpPr>
          <p:nvPr>
            <p:ph type="sldNum" sz="quarter" idx="10"/>
          </p:nvPr>
        </p:nvSpPr>
        <p:spPr/>
        <p:txBody>
          <a:bodyPr/>
          <a:lstStyle/>
          <a:p>
            <a:pPr>
              <a:defRPr/>
            </a:pPr>
            <a:fld id="{499AA767-990C-49CA-BB5B-B806EA9F932E}" type="slidenum">
              <a:rPr lang="en-US" smtClean="0"/>
              <a:pPr>
                <a:defRPr/>
              </a:pPr>
              <a:t>5</a:t>
            </a:fld>
            <a:endParaRPr lang="en-US" dirty="0"/>
          </a:p>
        </p:txBody>
      </p:sp>
    </p:spTree>
    <p:extLst>
      <p:ext uri="{BB962C8B-B14F-4D97-AF65-F5344CB8AC3E}">
        <p14:creationId xmlns:p14="http://schemas.microsoft.com/office/powerpoint/2010/main" val="2628406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Briefly</a:t>
            </a:r>
            <a:r>
              <a:rPr lang="en-US" baseline="0" dirty="0" smtClean="0"/>
              <a:t> walk through some general modeling assumptions to give a context to the capability of the model</a:t>
            </a:r>
          </a:p>
          <a:p>
            <a:r>
              <a:rPr lang="en-US" baseline="0" dirty="0" smtClean="0"/>
              <a:t>Second to last bullet – explain the necessity for this was due to complexity. Unlike sealift, the model would need much more coordination between vehicle arrival and Pallet availability. Therefore, it is assumed that all pallets are available at POE for pick-up when vehicle arrives. While this is important, it was not integral to gaining insight into the topics the client is interested in. Future work would resolve this gap and integrate the two</a:t>
            </a:r>
          </a:p>
          <a:p>
            <a:r>
              <a:rPr lang="en-US" baseline="0" dirty="0" smtClean="0"/>
              <a:t>Last bullet – there is a lack of data, and therefore lack of analytical rigor in modeling from POD to destination. While it is not ignored, we have kept the metrics for success limited to POD, with some insights into the effects of the distribution from POD to destination.</a:t>
            </a:r>
            <a:endParaRPr lang="en-US" dirty="0"/>
          </a:p>
        </p:txBody>
      </p:sp>
      <p:sp>
        <p:nvSpPr>
          <p:cNvPr id="4" name="Slide Number Placeholder 3"/>
          <p:cNvSpPr>
            <a:spLocks noGrp="1"/>
          </p:cNvSpPr>
          <p:nvPr>
            <p:ph type="sldNum" sz="quarter" idx="10"/>
          </p:nvPr>
        </p:nvSpPr>
        <p:spPr/>
        <p:txBody>
          <a:bodyPr/>
          <a:lstStyle/>
          <a:p>
            <a:pPr>
              <a:defRPr/>
            </a:pPr>
            <a:fld id="{499AA767-990C-49CA-BB5B-B806EA9F932E}" type="slidenum">
              <a:rPr lang="en-US" smtClean="0"/>
              <a:pPr>
                <a:defRPr/>
              </a:pPr>
              <a:t>6</a:t>
            </a:fld>
            <a:endParaRPr lang="en-US" dirty="0"/>
          </a:p>
        </p:txBody>
      </p:sp>
    </p:spTree>
    <p:extLst>
      <p:ext uri="{BB962C8B-B14F-4D97-AF65-F5344CB8AC3E}">
        <p14:creationId xmlns:p14="http://schemas.microsoft.com/office/powerpoint/2010/main" val="2076721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Webdings" pitchFamily="18" charset="2"/>
              <a:buNone/>
            </a:pPr>
            <a:endParaRPr lang="en-US" dirty="0" smtClean="0"/>
          </a:p>
        </p:txBody>
      </p:sp>
      <p:sp>
        <p:nvSpPr>
          <p:cNvPr id="32772"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fld id="{8ED10445-144C-4331-8F6E-B7DB5C6FDC62}" type="slidenum">
              <a:rPr lang="en-US" sz="800" smtClean="0"/>
              <a:pPr/>
              <a:t>7</a:t>
            </a:fld>
            <a:endParaRPr lang="en-US" sz="800"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Discuss the large amount of work that needed to be done in such a tight timeline. </a:t>
            </a:r>
          </a:p>
          <a:p>
            <a:r>
              <a:rPr lang="en-US" dirty="0" smtClean="0"/>
              <a:t>Under</a:t>
            </a:r>
            <a:r>
              <a:rPr lang="en-US" baseline="0" dirty="0" smtClean="0"/>
              <a:t> that same premise, discuss the modeling efforts necessity to capture such an expansive list of capabilities, with very short development time</a:t>
            </a:r>
          </a:p>
          <a:p>
            <a:r>
              <a:rPr lang="en-US" baseline="0" dirty="0" smtClean="0"/>
              <a:t>In order to meet all the capabilities with short development time, we couldn’t re-invent the wheel. We needed to leverage previous capabilities to fit our need, which led us to COTS software with a heavy emphasis on interoperability.</a:t>
            </a:r>
          </a:p>
          <a:p>
            <a:r>
              <a:rPr lang="en-US" baseline="0" dirty="0" smtClean="0"/>
              <a:t>Highlight that we have been extended and the project is still under way, but coming to a close</a:t>
            </a:r>
          </a:p>
          <a:p>
            <a:endParaRPr lang="en-US" dirty="0" smtClean="0"/>
          </a:p>
        </p:txBody>
      </p:sp>
      <p:sp>
        <p:nvSpPr>
          <p:cNvPr id="33796"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fld id="{DE2BBA69-8029-48C0-BCB2-4D46D4456D53}" type="slidenum">
              <a:rPr lang="en-US" sz="800" smtClean="0"/>
              <a:pPr/>
              <a:t>8</a:t>
            </a:fld>
            <a:endParaRPr lang="en-US" sz="800"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We analyzed</a:t>
            </a:r>
            <a:r>
              <a:rPr lang="en-US" baseline="0" dirty="0" smtClean="0"/>
              <a:t> the set of needed capabilities and came up with 5 pieces of independent functionality that we would need to tie together. The central piece is the logistics modeling, with added functionality to fulfill requirements</a:t>
            </a:r>
            <a:endParaRPr lang="en-US" dirty="0" smtClean="0"/>
          </a:p>
        </p:txBody>
      </p:sp>
      <p:sp>
        <p:nvSpPr>
          <p:cNvPr id="33796"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fld id="{DE2BBA69-8029-48C0-BCB2-4D46D4456D53}" type="slidenum">
              <a:rPr lang="en-US" sz="800" smtClean="0"/>
              <a:pPr/>
              <a:t>9</a:t>
            </a:fld>
            <a:endParaRPr lang="en-US" sz="800" dirty="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210300"/>
            <a:ext cx="99028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9"/>
          <p:cNvPicPr>
            <a:picLocks noChangeAspect="1" noChangeArrowheads="1"/>
          </p:cNvPicPr>
          <p:nvPr userDrawn="1"/>
        </p:nvPicPr>
        <p:blipFill>
          <a:blip r:embed="rId3" cstate="print">
            <a:clrChange>
              <a:clrFrom>
                <a:srgbClr val="0B1F65"/>
              </a:clrFrom>
              <a:clrTo>
                <a:srgbClr val="0B1F65">
                  <a:alpha val="0"/>
                </a:srgbClr>
              </a:clrTo>
            </a:clrChange>
            <a:extLst>
              <a:ext uri="{28A0092B-C50C-407E-A947-70E740481C1C}">
                <a14:useLocalDpi xmlns:a14="http://schemas.microsoft.com/office/drawing/2010/main" val="0"/>
              </a:ext>
            </a:extLst>
          </a:blip>
          <a:srcRect b="19795"/>
          <a:stretch>
            <a:fillRect/>
          </a:stretch>
        </p:blipFill>
        <p:spPr bwMode="auto">
          <a:xfrm>
            <a:off x="7169150" y="6237288"/>
            <a:ext cx="273367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205288" y="6270625"/>
            <a:ext cx="1492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ctr">
              <a:defRPr/>
            </a:pPr>
            <a:r>
              <a:rPr lang="en-US" sz="1400" dirty="0" smtClean="0">
                <a:solidFill>
                  <a:schemeClr val="bg1"/>
                </a:solidFill>
              </a:rPr>
              <a:t>UNCLASSIFIED</a:t>
            </a:r>
          </a:p>
        </p:txBody>
      </p:sp>
      <p:sp>
        <p:nvSpPr>
          <p:cNvPr id="7" name="Text Box 7"/>
          <p:cNvSpPr txBox="1">
            <a:spLocks noChangeArrowheads="1"/>
          </p:cNvSpPr>
          <p:nvPr userDrawn="1"/>
        </p:nvSpPr>
        <p:spPr bwMode="auto">
          <a:xfrm>
            <a:off x="9121775" y="6613525"/>
            <a:ext cx="76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r" eaLnBrk="1" hangingPunct="1">
              <a:defRPr/>
            </a:pPr>
            <a:r>
              <a:rPr lang="en-US" dirty="0" smtClean="0"/>
              <a:t> </a:t>
            </a:r>
            <a:fld id="{8CAFF7C2-AB06-495B-A377-21C340E477DE}" type="slidenum">
              <a:rPr lang="en-US" b="1" smtClean="0"/>
              <a:pPr algn="r" eaLnBrk="1" hangingPunct="1">
                <a:defRPr/>
              </a:pPr>
              <a:t>‹#›</a:t>
            </a:fld>
            <a:endParaRPr lang="en-US" b="1" dirty="0" smtClean="0"/>
          </a:p>
        </p:txBody>
      </p:sp>
      <p:sp>
        <p:nvSpPr>
          <p:cNvPr id="514056" name="Rectangle 1032"/>
          <p:cNvSpPr>
            <a:spLocks noGrp="1" noChangeArrowheads="1"/>
          </p:cNvSpPr>
          <p:nvPr>
            <p:ph type="subTitle" idx="1"/>
          </p:nvPr>
        </p:nvSpPr>
        <p:spPr>
          <a:xfrm>
            <a:off x="1600200" y="2743200"/>
            <a:ext cx="6705600" cy="2971800"/>
          </a:xfrm>
        </p:spPr>
        <p:txBody>
          <a:bodyPr/>
          <a:lstStyle>
            <a:lvl1pPr>
              <a:defRPr/>
            </a:lvl1pPr>
            <a:lvl2pPr marL="452438" lvl="1" indent="-215900">
              <a:defRPr/>
            </a:lvl2pPr>
          </a:lstStyle>
          <a:p>
            <a:r>
              <a:rPr lang="en-US"/>
              <a:t>Click to edit Master subtitle style</a:t>
            </a:r>
          </a:p>
          <a:p>
            <a:pPr lvl="1"/>
            <a:r>
              <a:rPr lang="en-US"/>
              <a:t>Second level</a:t>
            </a:r>
          </a:p>
        </p:txBody>
      </p:sp>
      <p:sp>
        <p:nvSpPr>
          <p:cNvPr id="514058" name="Rectangle 1034"/>
          <p:cNvSpPr>
            <a:spLocks noGrp="1" noChangeArrowheads="1"/>
          </p:cNvSpPr>
          <p:nvPr>
            <p:ph type="ctrTitle"/>
          </p:nvPr>
        </p:nvSpPr>
        <p:spPr>
          <a:xfrm>
            <a:off x="1600200" y="1219200"/>
            <a:ext cx="6705600" cy="1143000"/>
          </a:xfrm>
        </p:spPr>
        <p:txBody>
          <a:bodyPr tIns="45720" bIns="45720"/>
          <a:lstStyle>
            <a:lvl1pPr>
              <a:defRPr/>
            </a:lvl1pPr>
          </a:lstStyle>
          <a:p>
            <a:r>
              <a:rPr lang="en-US"/>
              <a:t>Click to edit Master title style</a:t>
            </a:r>
          </a:p>
        </p:txBody>
      </p:sp>
    </p:spTree>
    <p:extLst>
      <p:ext uri="{BB962C8B-B14F-4D97-AF65-F5344CB8AC3E}">
        <p14:creationId xmlns:p14="http://schemas.microsoft.com/office/powerpoint/2010/main" val="1132713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2875"/>
            <a:ext cx="8985250" cy="381000"/>
          </a:xfr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9250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00900" y="381000"/>
            <a:ext cx="2247900" cy="533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81000"/>
            <a:ext cx="6591300" cy="533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8175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2" name="Picture 6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210300"/>
            <a:ext cx="99028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9"/>
          <p:cNvPicPr>
            <a:picLocks noChangeAspect="1" noChangeArrowheads="1"/>
          </p:cNvPicPr>
          <p:nvPr userDrawn="1"/>
        </p:nvPicPr>
        <p:blipFill>
          <a:blip r:embed="rId3" cstate="print">
            <a:clrChange>
              <a:clrFrom>
                <a:srgbClr val="0B1F65"/>
              </a:clrFrom>
              <a:clrTo>
                <a:srgbClr val="0B1F65">
                  <a:alpha val="0"/>
                </a:srgbClr>
              </a:clrTo>
            </a:clrChange>
            <a:extLst>
              <a:ext uri="{28A0092B-C50C-407E-A947-70E740481C1C}">
                <a14:useLocalDpi xmlns:a14="http://schemas.microsoft.com/office/drawing/2010/main" val="0"/>
              </a:ext>
            </a:extLst>
          </a:blip>
          <a:srcRect b="19795"/>
          <a:stretch>
            <a:fillRect/>
          </a:stretch>
        </p:blipFill>
        <p:spPr bwMode="auto">
          <a:xfrm>
            <a:off x="7169150" y="6237288"/>
            <a:ext cx="273367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userDrawn="1"/>
        </p:nvSpPr>
        <p:spPr bwMode="auto">
          <a:xfrm>
            <a:off x="4205288" y="6270625"/>
            <a:ext cx="1492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ctr">
              <a:defRPr/>
            </a:pPr>
            <a:r>
              <a:rPr lang="en-US" sz="1400" dirty="0" smtClean="0">
                <a:solidFill>
                  <a:schemeClr val="bg1"/>
                </a:solidFill>
              </a:rPr>
              <a:t>UNCLASSIFIED</a:t>
            </a:r>
          </a:p>
        </p:txBody>
      </p:sp>
      <p:sp>
        <p:nvSpPr>
          <p:cNvPr id="5" name="Text Box 7"/>
          <p:cNvSpPr txBox="1">
            <a:spLocks noChangeArrowheads="1"/>
          </p:cNvSpPr>
          <p:nvPr userDrawn="1"/>
        </p:nvSpPr>
        <p:spPr bwMode="auto">
          <a:xfrm>
            <a:off x="9121775" y="6613525"/>
            <a:ext cx="76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r" eaLnBrk="1" hangingPunct="1">
              <a:defRPr/>
            </a:pPr>
            <a:r>
              <a:rPr lang="en-US" dirty="0" smtClean="0"/>
              <a:t> </a:t>
            </a:r>
            <a:fld id="{1B9F9CD3-66C5-4D6C-960D-55E4AE0C7DB2}" type="slidenum">
              <a:rPr lang="en-US" b="1" smtClean="0"/>
              <a:pPr algn="r" eaLnBrk="1" hangingPunct="1">
                <a:defRPr/>
              </a:pPr>
              <a:t>‹#›</a:t>
            </a:fld>
            <a:endParaRPr lang="en-US" b="1" dirty="0" smtClean="0"/>
          </a:p>
        </p:txBody>
      </p:sp>
    </p:spTree>
    <p:extLst>
      <p:ext uri="{BB962C8B-B14F-4D97-AF65-F5344CB8AC3E}">
        <p14:creationId xmlns:p14="http://schemas.microsoft.com/office/powerpoint/2010/main" val="374426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 Box 7"/>
          <p:cNvSpPr txBox="1">
            <a:spLocks noChangeArrowheads="1"/>
          </p:cNvSpPr>
          <p:nvPr userDrawn="1"/>
        </p:nvSpPr>
        <p:spPr bwMode="auto">
          <a:xfrm>
            <a:off x="9121775" y="6613525"/>
            <a:ext cx="76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r" eaLnBrk="1" hangingPunct="1">
              <a:defRPr/>
            </a:pPr>
            <a:r>
              <a:rPr lang="en-US" dirty="0" smtClean="0"/>
              <a:t> </a:t>
            </a:r>
            <a:fld id="{747BC5AC-57CD-4AA8-B418-EF03F8EF50D0}" type="slidenum">
              <a:rPr lang="en-US" b="1" smtClean="0"/>
              <a:pPr algn="r" eaLnBrk="1" hangingPunct="1">
                <a:defRPr/>
              </a:pPr>
              <a:t>‹#›</a:t>
            </a:fld>
            <a:endParaRPr lang="en-US" b="1" dirty="0" smtClean="0"/>
          </a:p>
        </p:txBody>
      </p:sp>
      <p:sp>
        <p:nvSpPr>
          <p:cNvPr id="2" name="Title 1"/>
          <p:cNvSpPr>
            <a:spLocks noGrp="1"/>
          </p:cNvSpPr>
          <p:nvPr>
            <p:ph type="title"/>
          </p:nvPr>
        </p:nvSpPr>
        <p:spPr>
          <a:xfrm>
            <a:off x="762000" y="152400"/>
            <a:ext cx="8678862" cy="381000"/>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7586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16925"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82638" y="2906713"/>
            <a:ext cx="841692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989188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5612" y="228600"/>
            <a:ext cx="898525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524000"/>
            <a:ext cx="43053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3500" y="1524000"/>
            <a:ext cx="43053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30850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2225" cy="182562"/>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95300" y="1535113"/>
            <a:ext cx="4375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5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0788" y="1535113"/>
            <a:ext cx="43767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0788" y="2174875"/>
            <a:ext cx="43767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9818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3079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6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210300"/>
            <a:ext cx="99028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9"/>
          <p:cNvPicPr>
            <a:picLocks noChangeAspect="1" noChangeArrowheads="1"/>
          </p:cNvPicPr>
          <p:nvPr userDrawn="1"/>
        </p:nvPicPr>
        <p:blipFill>
          <a:blip r:embed="rId3" cstate="print">
            <a:clrChange>
              <a:clrFrom>
                <a:srgbClr val="0B1F65"/>
              </a:clrFrom>
              <a:clrTo>
                <a:srgbClr val="0B1F65">
                  <a:alpha val="0"/>
                </a:srgbClr>
              </a:clrTo>
            </a:clrChange>
            <a:extLst>
              <a:ext uri="{28A0092B-C50C-407E-A947-70E740481C1C}">
                <a14:useLocalDpi xmlns:a14="http://schemas.microsoft.com/office/drawing/2010/main" val="0"/>
              </a:ext>
            </a:extLst>
          </a:blip>
          <a:srcRect b="19795"/>
          <a:stretch>
            <a:fillRect/>
          </a:stretch>
        </p:blipFill>
        <p:spPr bwMode="auto">
          <a:xfrm>
            <a:off x="7169150" y="6237288"/>
            <a:ext cx="273367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userDrawn="1"/>
        </p:nvSpPr>
        <p:spPr bwMode="auto">
          <a:xfrm>
            <a:off x="4205288" y="6270625"/>
            <a:ext cx="1492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ctr">
              <a:defRPr/>
            </a:pPr>
            <a:r>
              <a:rPr lang="en-US" sz="1400" dirty="0" smtClean="0">
                <a:solidFill>
                  <a:schemeClr val="bg1"/>
                </a:solidFill>
              </a:rPr>
              <a:t>UNCLASSIFIED</a:t>
            </a:r>
          </a:p>
        </p:txBody>
      </p:sp>
      <p:sp>
        <p:nvSpPr>
          <p:cNvPr id="5" name="Text Box 7"/>
          <p:cNvSpPr txBox="1">
            <a:spLocks noChangeArrowheads="1"/>
          </p:cNvSpPr>
          <p:nvPr userDrawn="1"/>
        </p:nvSpPr>
        <p:spPr bwMode="auto">
          <a:xfrm>
            <a:off x="9121775" y="6613525"/>
            <a:ext cx="76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r" eaLnBrk="1" hangingPunct="1">
              <a:defRPr/>
            </a:pPr>
            <a:r>
              <a:rPr lang="en-US" dirty="0" smtClean="0"/>
              <a:t> </a:t>
            </a:r>
            <a:fld id="{F4BB9A58-040D-475D-8A76-891D37BCE043}" type="slidenum">
              <a:rPr lang="en-US" b="1" smtClean="0"/>
              <a:pPr algn="r" eaLnBrk="1" hangingPunct="1">
                <a:defRPr/>
              </a:pPr>
              <a:t>‹#›</a:t>
            </a:fld>
            <a:endParaRPr lang="en-US" b="1" dirty="0" smtClean="0"/>
          </a:p>
        </p:txBody>
      </p:sp>
    </p:spTree>
    <p:extLst>
      <p:ext uri="{BB962C8B-B14F-4D97-AF65-F5344CB8AC3E}">
        <p14:creationId xmlns:p14="http://schemas.microsoft.com/office/powerpoint/2010/main" val="3805985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7550" cy="1162050"/>
          </a:xfrm>
        </p:spPr>
        <p:txBody>
          <a:bodyPr/>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884612" y="304800"/>
            <a:ext cx="4343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95300" y="1435100"/>
            <a:ext cx="325755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830745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0425"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41513" y="612775"/>
            <a:ext cx="594042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941513" y="5367338"/>
            <a:ext cx="594042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825497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4"/>
          <p:cNvSpPr>
            <a:spLocks noGrp="1" noChangeArrowheads="1"/>
          </p:cNvSpPr>
          <p:nvPr>
            <p:ph type="body" idx="1"/>
          </p:nvPr>
        </p:nvSpPr>
        <p:spPr bwMode="auto">
          <a:xfrm>
            <a:off x="685800" y="1524000"/>
            <a:ext cx="8763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a:t>
            </a:r>
          </a:p>
          <a:p>
            <a:pPr lvl="1"/>
            <a:r>
              <a:rPr lang="en-US" smtClean="0"/>
              <a:t>Second level</a:t>
            </a:r>
          </a:p>
        </p:txBody>
      </p:sp>
      <p:sp>
        <p:nvSpPr>
          <p:cNvPr id="1027" name="Rectangle 7"/>
          <p:cNvSpPr>
            <a:spLocks noGrp="1" noChangeArrowheads="1"/>
          </p:cNvSpPr>
          <p:nvPr>
            <p:ph type="title"/>
          </p:nvPr>
        </p:nvSpPr>
        <p:spPr bwMode="auto">
          <a:xfrm>
            <a:off x="800100" y="381000"/>
            <a:ext cx="86423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8" name="Text Box 7"/>
          <p:cNvSpPr txBox="1">
            <a:spLocks noChangeArrowheads="1"/>
          </p:cNvSpPr>
          <p:nvPr/>
        </p:nvSpPr>
        <p:spPr bwMode="auto">
          <a:xfrm>
            <a:off x="9121775" y="6613525"/>
            <a:ext cx="76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r" eaLnBrk="1" hangingPunct="1">
              <a:defRPr/>
            </a:pPr>
            <a:r>
              <a:rPr lang="en-US" dirty="0" smtClean="0"/>
              <a:t> </a:t>
            </a:r>
            <a:fld id="{69485216-F2BB-41D9-8F47-F31273F24EB0}" type="slidenum">
              <a:rPr lang="en-US" b="1" smtClean="0"/>
              <a:pPr algn="r" eaLnBrk="1" hangingPunct="1">
                <a:defRPr/>
              </a:pPr>
              <a:t>‹#›</a:t>
            </a:fld>
            <a:endParaRPr lang="en-US" b="1" dirty="0" smtClean="0"/>
          </a:p>
        </p:txBody>
      </p:sp>
      <p:pic>
        <p:nvPicPr>
          <p:cNvPr id="1029" name="Picture 6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6210300"/>
            <a:ext cx="99028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9"/>
          <p:cNvPicPr>
            <a:picLocks noChangeAspect="1" noChangeArrowheads="1"/>
          </p:cNvPicPr>
          <p:nvPr/>
        </p:nvPicPr>
        <p:blipFill>
          <a:blip r:embed="rId15" cstate="print">
            <a:clrChange>
              <a:clrFrom>
                <a:srgbClr val="0B1F65"/>
              </a:clrFrom>
              <a:clrTo>
                <a:srgbClr val="0B1F65">
                  <a:alpha val="0"/>
                </a:srgbClr>
              </a:clrTo>
            </a:clrChange>
            <a:extLst>
              <a:ext uri="{28A0092B-C50C-407E-A947-70E740481C1C}">
                <a14:useLocalDpi xmlns:a14="http://schemas.microsoft.com/office/drawing/2010/main" val="0"/>
              </a:ext>
            </a:extLst>
          </a:blip>
          <a:srcRect b="19795"/>
          <a:stretch>
            <a:fillRect/>
          </a:stretch>
        </p:blipFill>
        <p:spPr bwMode="auto">
          <a:xfrm>
            <a:off x="7169150" y="6237288"/>
            <a:ext cx="273367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Box 20"/>
          <p:cNvSpPr txBox="1">
            <a:spLocks noChangeArrowheads="1"/>
          </p:cNvSpPr>
          <p:nvPr/>
        </p:nvSpPr>
        <p:spPr bwMode="auto">
          <a:xfrm>
            <a:off x="4205288" y="6270625"/>
            <a:ext cx="1492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ctr">
              <a:defRPr/>
            </a:pPr>
            <a:r>
              <a:rPr lang="en-US" sz="1400" dirty="0" smtClean="0">
                <a:solidFill>
                  <a:schemeClr val="bg1"/>
                </a:solidFill>
              </a:rPr>
              <a:t>UNCLASSIFIED</a:t>
            </a:r>
          </a:p>
        </p:txBody>
      </p:sp>
    </p:spTree>
  </p:cSld>
  <p:clrMap bg1="lt1" tx1="dk1" bg2="lt2" tx2="dk2" accent1="accent1" accent2="accent2" accent3="accent3" accent4="accent4" accent5="accent5" accent6="accent6" hlink="hlink" folHlink="folHlink"/>
  <p:sldLayoutIdLst>
    <p:sldLayoutId id="2147484209" r:id="rId1"/>
    <p:sldLayoutId id="2147484210" r:id="rId2"/>
    <p:sldLayoutId id="2147484201" r:id="rId3"/>
    <p:sldLayoutId id="2147484202" r:id="rId4"/>
    <p:sldLayoutId id="2147484203" r:id="rId5"/>
    <p:sldLayoutId id="2147484204" r:id="rId6"/>
    <p:sldLayoutId id="2147484211" r:id="rId7"/>
    <p:sldLayoutId id="2147484205" r:id="rId8"/>
    <p:sldLayoutId id="2147484206" r:id="rId9"/>
    <p:sldLayoutId id="2147484207" r:id="rId10"/>
    <p:sldLayoutId id="2147484208" r:id="rId11"/>
    <p:sldLayoutId id="2147484212" r:id="rId12"/>
  </p:sldLayoutIdLst>
  <p:timing>
    <p:tnLst>
      <p:par>
        <p:cTn id="1" dur="indefinite" restart="never" nodeType="tmRoot"/>
      </p:par>
    </p:tnLst>
  </p:timing>
  <p:hf sldNum="0" hdr="0" dt="0"/>
  <p:txStyles>
    <p:titleStyle>
      <a:lvl1pPr algn="l" rtl="0" eaLnBrk="0" fontAlgn="base" hangingPunct="0">
        <a:lnSpc>
          <a:spcPct val="90000"/>
        </a:lnSpc>
        <a:spcBef>
          <a:spcPct val="0"/>
        </a:spcBef>
        <a:spcAft>
          <a:spcPct val="0"/>
        </a:spcAft>
        <a:defRPr sz="2200" b="1">
          <a:solidFill>
            <a:schemeClr val="tx1"/>
          </a:solidFill>
          <a:latin typeface="+mj-lt"/>
          <a:ea typeface="+mj-ea"/>
          <a:cs typeface="+mj-cs"/>
        </a:defRPr>
      </a:lvl1pPr>
      <a:lvl2pPr algn="l" rtl="0" eaLnBrk="0" fontAlgn="base" hangingPunct="0">
        <a:lnSpc>
          <a:spcPct val="90000"/>
        </a:lnSpc>
        <a:spcBef>
          <a:spcPct val="0"/>
        </a:spcBef>
        <a:spcAft>
          <a:spcPct val="0"/>
        </a:spcAft>
        <a:defRPr sz="2200" b="1">
          <a:solidFill>
            <a:schemeClr val="tx1"/>
          </a:solidFill>
          <a:latin typeface="Arial" charset="0"/>
        </a:defRPr>
      </a:lvl2pPr>
      <a:lvl3pPr algn="l" rtl="0" eaLnBrk="0" fontAlgn="base" hangingPunct="0">
        <a:lnSpc>
          <a:spcPct val="90000"/>
        </a:lnSpc>
        <a:spcBef>
          <a:spcPct val="0"/>
        </a:spcBef>
        <a:spcAft>
          <a:spcPct val="0"/>
        </a:spcAft>
        <a:defRPr sz="2200" b="1">
          <a:solidFill>
            <a:schemeClr val="tx1"/>
          </a:solidFill>
          <a:latin typeface="Arial" charset="0"/>
        </a:defRPr>
      </a:lvl3pPr>
      <a:lvl4pPr algn="l" rtl="0" eaLnBrk="0" fontAlgn="base" hangingPunct="0">
        <a:lnSpc>
          <a:spcPct val="90000"/>
        </a:lnSpc>
        <a:spcBef>
          <a:spcPct val="0"/>
        </a:spcBef>
        <a:spcAft>
          <a:spcPct val="0"/>
        </a:spcAft>
        <a:defRPr sz="2200" b="1">
          <a:solidFill>
            <a:schemeClr val="tx1"/>
          </a:solidFill>
          <a:latin typeface="Arial" charset="0"/>
        </a:defRPr>
      </a:lvl4pPr>
      <a:lvl5pPr algn="l" rtl="0" eaLnBrk="0" fontAlgn="base" hangingPunct="0">
        <a:lnSpc>
          <a:spcPct val="90000"/>
        </a:lnSpc>
        <a:spcBef>
          <a:spcPct val="0"/>
        </a:spcBef>
        <a:spcAft>
          <a:spcPct val="0"/>
        </a:spcAft>
        <a:defRPr sz="2200" b="1">
          <a:solidFill>
            <a:schemeClr val="tx1"/>
          </a:solidFill>
          <a:latin typeface="Arial" charset="0"/>
        </a:defRPr>
      </a:lvl5pPr>
      <a:lvl6pPr marL="457200" algn="l" rtl="0" eaLnBrk="0" fontAlgn="base" hangingPunct="0">
        <a:lnSpc>
          <a:spcPct val="90000"/>
        </a:lnSpc>
        <a:spcBef>
          <a:spcPct val="0"/>
        </a:spcBef>
        <a:spcAft>
          <a:spcPct val="0"/>
        </a:spcAft>
        <a:defRPr sz="2200" b="1">
          <a:solidFill>
            <a:schemeClr val="tx1"/>
          </a:solidFill>
          <a:latin typeface="Arial" charset="0"/>
        </a:defRPr>
      </a:lvl6pPr>
      <a:lvl7pPr marL="914400" algn="l" rtl="0" eaLnBrk="0" fontAlgn="base" hangingPunct="0">
        <a:lnSpc>
          <a:spcPct val="90000"/>
        </a:lnSpc>
        <a:spcBef>
          <a:spcPct val="0"/>
        </a:spcBef>
        <a:spcAft>
          <a:spcPct val="0"/>
        </a:spcAft>
        <a:defRPr sz="2200" b="1">
          <a:solidFill>
            <a:schemeClr val="tx1"/>
          </a:solidFill>
          <a:latin typeface="Arial" charset="0"/>
        </a:defRPr>
      </a:lvl7pPr>
      <a:lvl8pPr marL="1371600" algn="l" rtl="0" eaLnBrk="0" fontAlgn="base" hangingPunct="0">
        <a:lnSpc>
          <a:spcPct val="90000"/>
        </a:lnSpc>
        <a:spcBef>
          <a:spcPct val="0"/>
        </a:spcBef>
        <a:spcAft>
          <a:spcPct val="0"/>
        </a:spcAft>
        <a:defRPr sz="2200" b="1">
          <a:solidFill>
            <a:schemeClr val="tx1"/>
          </a:solidFill>
          <a:latin typeface="Arial" charset="0"/>
        </a:defRPr>
      </a:lvl8pPr>
      <a:lvl9pPr marL="1828800" algn="l" rtl="0" eaLnBrk="0" fontAlgn="base" hangingPunct="0">
        <a:lnSpc>
          <a:spcPct val="90000"/>
        </a:lnSpc>
        <a:spcBef>
          <a:spcPct val="0"/>
        </a:spcBef>
        <a:spcAft>
          <a:spcPct val="0"/>
        </a:spcAft>
        <a:defRPr sz="2200" b="1">
          <a:solidFill>
            <a:schemeClr val="tx1"/>
          </a:solidFill>
          <a:latin typeface="Arial" charset="0"/>
        </a:defRPr>
      </a:lvl9pPr>
    </p:titleStyle>
    <p:bodyStyle>
      <a:lvl1pPr marL="234950" indent="-234950" algn="l" rtl="0" eaLnBrk="0" fontAlgn="base" hangingPunct="0">
        <a:spcBef>
          <a:spcPct val="100000"/>
        </a:spcBef>
        <a:spcAft>
          <a:spcPct val="0"/>
        </a:spcAft>
        <a:buClr>
          <a:srgbClr val="0B1F65"/>
        </a:buClr>
        <a:buFont typeface="Webdings" pitchFamily="18" charset="2"/>
        <a:buChar char="4"/>
        <a:defRPr sz="1600">
          <a:solidFill>
            <a:schemeClr val="tx1"/>
          </a:solidFill>
          <a:latin typeface="+mn-lt"/>
          <a:ea typeface="+mn-ea"/>
          <a:cs typeface="+mn-cs"/>
        </a:defRPr>
      </a:lvl1pPr>
      <a:lvl2pPr marL="457200" indent="-220663" algn="l" rtl="0" eaLnBrk="0" fontAlgn="base" hangingPunct="0">
        <a:lnSpc>
          <a:spcPct val="90000"/>
        </a:lnSpc>
        <a:spcBef>
          <a:spcPct val="40000"/>
        </a:spcBef>
        <a:spcAft>
          <a:spcPct val="0"/>
        </a:spcAft>
        <a:buClr>
          <a:srgbClr val="0B1F65"/>
        </a:buClr>
        <a:buChar char="–"/>
        <a:defRPr sz="1600">
          <a:solidFill>
            <a:schemeClr val="tx1"/>
          </a:solidFill>
          <a:latin typeface="+mn-lt"/>
        </a:defRPr>
      </a:lvl2pPr>
      <a:lvl3pPr marL="2278063" indent="11113" algn="l" rtl="0" eaLnBrk="0" fontAlgn="base" hangingPunct="0">
        <a:lnSpc>
          <a:spcPct val="90000"/>
        </a:lnSpc>
        <a:spcBef>
          <a:spcPct val="40000"/>
        </a:spcBef>
        <a:spcAft>
          <a:spcPct val="0"/>
        </a:spcAft>
        <a:buClr>
          <a:srgbClr val="0B1F65"/>
        </a:buClr>
        <a:buFont typeface="Webdings" pitchFamily="18" charset="2"/>
        <a:buChar char="•"/>
        <a:defRPr sz="1600">
          <a:solidFill>
            <a:schemeClr val="tx1"/>
          </a:solidFill>
          <a:latin typeface="+mn-lt"/>
        </a:defRPr>
      </a:lvl3pPr>
      <a:lvl4pPr marL="2403475" indent="-1031875" algn="l" rtl="0" eaLnBrk="0" fontAlgn="base" hangingPunct="0">
        <a:lnSpc>
          <a:spcPct val="90000"/>
        </a:lnSpc>
        <a:spcBef>
          <a:spcPct val="40000"/>
        </a:spcBef>
        <a:spcAft>
          <a:spcPct val="0"/>
        </a:spcAft>
        <a:buClr>
          <a:srgbClr val="0B1F65"/>
        </a:buClr>
        <a:buChar char="–"/>
        <a:defRPr sz="1600">
          <a:solidFill>
            <a:schemeClr val="tx1"/>
          </a:solidFill>
          <a:latin typeface="+mn-lt"/>
        </a:defRPr>
      </a:lvl4pPr>
      <a:lvl5pPr marL="2517775" indent="-688975" algn="l" rtl="0" eaLnBrk="0" fontAlgn="base" hangingPunct="0">
        <a:lnSpc>
          <a:spcPct val="90000"/>
        </a:lnSpc>
        <a:spcBef>
          <a:spcPct val="0"/>
        </a:spcBef>
        <a:spcAft>
          <a:spcPct val="40000"/>
        </a:spcAft>
        <a:buClr>
          <a:schemeClr val="tx1"/>
        </a:buClr>
        <a:buSzPct val="40000"/>
        <a:buFont typeface="Arial" charset="0"/>
        <a:buChar char="»"/>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6146" name="Group 12"/>
          <p:cNvGrpSpPr>
            <a:grpSpLocks/>
          </p:cNvGrpSpPr>
          <p:nvPr/>
        </p:nvGrpSpPr>
        <p:grpSpPr bwMode="auto">
          <a:xfrm>
            <a:off x="0" y="533400"/>
            <a:ext cx="9902825" cy="5562600"/>
            <a:chOff x="0" y="609600"/>
            <a:chExt cx="9902826" cy="5562600"/>
          </a:xfrm>
        </p:grpSpPr>
        <p:pic>
          <p:nvPicPr>
            <p:cNvPr id="6170" name="Picture 13" descr="800px-BlankMap-World-162E-flat_svg.png"/>
            <p:cNvPicPr>
              <a:picLocks noChangeAspect="1"/>
            </p:cNvPicPr>
            <p:nvPr/>
          </p:nvPicPr>
          <p:blipFill>
            <a:blip r:embed="rId3" cstate="print">
              <a:lum bright="18000"/>
              <a:extLst>
                <a:ext uri="{28A0092B-C50C-407E-A947-70E740481C1C}">
                  <a14:useLocalDpi xmlns:a14="http://schemas.microsoft.com/office/drawing/2010/main" val="0"/>
                </a:ext>
              </a:extLst>
            </a:blip>
            <a:srcRect/>
            <a:stretch>
              <a:fillRect/>
            </a:stretch>
          </p:blipFill>
          <p:spPr bwMode="auto">
            <a:xfrm>
              <a:off x="0" y="685800"/>
              <a:ext cx="9902826"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1" name="Rectangle 14"/>
            <p:cNvSpPr>
              <a:spLocks noChangeArrowheads="1"/>
            </p:cNvSpPr>
            <p:nvPr/>
          </p:nvSpPr>
          <p:spPr bwMode="auto">
            <a:xfrm>
              <a:off x="0" y="609600"/>
              <a:ext cx="379412" cy="685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45720" rIns="45720" anchor="ctr"/>
            <a:lstStyle/>
            <a:p>
              <a:pPr algn="ctr" eaLnBrk="0" hangingPunct="0"/>
              <a:endParaRPr lang="en-US" dirty="0"/>
            </a:p>
          </p:txBody>
        </p:sp>
      </p:grpSp>
      <p:sp>
        <p:nvSpPr>
          <p:cNvPr id="6147" name="Rectangle 32"/>
          <p:cNvSpPr>
            <a:spLocks noChangeArrowheads="1"/>
          </p:cNvSpPr>
          <p:nvPr/>
        </p:nvSpPr>
        <p:spPr bwMode="auto">
          <a:xfrm>
            <a:off x="1827213" y="447675"/>
            <a:ext cx="5926137"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eaLnBrk="0" hangingPunct="0">
              <a:lnSpc>
                <a:spcPct val="90000"/>
              </a:lnSpc>
            </a:pPr>
            <a:endParaRPr lang="en-US" sz="2800" b="1" dirty="0"/>
          </a:p>
          <a:p>
            <a:pPr eaLnBrk="0" hangingPunct="0">
              <a:lnSpc>
                <a:spcPct val="90000"/>
              </a:lnSpc>
            </a:pPr>
            <a:r>
              <a:rPr lang="en-US" sz="2800" b="1" dirty="0"/>
              <a:t>PALITS (Packaging and Logistics Integrated Transfer Solution)</a:t>
            </a:r>
            <a:endParaRPr lang="en-US" sz="2800" b="1" i="1" dirty="0"/>
          </a:p>
          <a:p>
            <a:pPr eaLnBrk="0" hangingPunct="0">
              <a:lnSpc>
                <a:spcPct val="90000"/>
              </a:lnSpc>
            </a:pPr>
            <a:endParaRPr lang="en-US" sz="2000" b="1" dirty="0"/>
          </a:p>
        </p:txBody>
      </p:sp>
      <p:sp>
        <p:nvSpPr>
          <p:cNvPr id="6148" name="Line 34"/>
          <p:cNvSpPr>
            <a:spLocks noChangeShapeType="1"/>
          </p:cNvSpPr>
          <p:nvPr/>
        </p:nvSpPr>
        <p:spPr bwMode="auto">
          <a:xfrm>
            <a:off x="1674813" y="1066800"/>
            <a:ext cx="0" cy="2103438"/>
          </a:xfrm>
          <a:prstGeom prst="line">
            <a:avLst/>
          </a:prstGeom>
          <a:noFill/>
          <a:ln w="101600">
            <a:solidFill>
              <a:srgbClr val="0B1F65"/>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nvGrpSpPr>
          <p:cNvPr id="6149" name="Group 25"/>
          <p:cNvGrpSpPr>
            <a:grpSpLocks/>
          </p:cNvGrpSpPr>
          <p:nvPr/>
        </p:nvGrpSpPr>
        <p:grpSpPr bwMode="auto">
          <a:xfrm>
            <a:off x="0" y="4783138"/>
            <a:ext cx="9902825" cy="1303337"/>
            <a:chOff x="0" y="3574475"/>
            <a:chExt cx="9902825" cy="1302325"/>
          </a:xfrm>
        </p:grpSpPr>
        <p:sp>
          <p:nvSpPr>
            <p:cNvPr id="5135" name="Rounded Rectangle 17"/>
            <p:cNvSpPr>
              <a:spLocks noChangeArrowheads="1"/>
            </p:cNvSpPr>
            <p:nvPr/>
          </p:nvSpPr>
          <p:spPr bwMode="auto">
            <a:xfrm>
              <a:off x="0" y="3574475"/>
              <a:ext cx="1979612" cy="1295400"/>
            </a:xfrm>
            <a:prstGeom prst="roundRect">
              <a:avLst>
                <a:gd name="adj" fmla="val 16667"/>
              </a:avLst>
            </a:prstGeom>
            <a:blipFill dpi="0" rotWithShape="1">
              <a:blip r:embed="rId4" cstate="print"/>
              <a:srcRect/>
              <a:stretch>
                <a:fillRect/>
              </a:stretch>
            </a:blipFill>
            <a:ln w="28575" algn="ctr">
              <a:solidFill>
                <a:schemeClr val="tx1"/>
              </a:solidFill>
              <a:round/>
              <a:headEnd/>
              <a:tailEnd/>
            </a:ln>
            <a:scene3d>
              <a:camera prst="orthographicFront"/>
              <a:lightRig rig="threePt" dir="t"/>
            </a:scene3d>
            <a:sp3d>
              <a:bevelT w="165100" prst="coolSlant"/>
            </a:sp3d>
          </p:spPr>
          <p:txBody>
            <a:bodyPr wrap="none" lIns="45720" rIns="45720" anchor="ctr"/>
            <a:lstStyle/>
            <a:p>
              <a:pPr algn="ctr" eaLnBrk="0" hangingPunct="0">
                <a:defRPr/>
              </a:pPr>
              <a:endParaRPr lang="en-US" dirty="0"/>
            </a:p>
          </p:txBody>
        </p:sp>
        <p:sp>
          <p:nvSpPr>
            <p:cNvPr id="5136" name="Rounded Rectangle 18"/>
            <p:cNvSpPr>
              <a:spLocks noChangeArrowheads="1"/>
            </p:cNvSpPr>
            <p:nvPr/>
          </p:nvSpPr>
          <p:spPr bwMode="auto">
            <a:xfrm>
              <a:off x="3977637" y="3581400"/>
              <a:ext cx="1979612" cy="1295400"/>
            </a:xfrm>
            <a:prstGeom prst="roundRect">
              <a:avLst>
                <a:gd name="adj" fmla="val 16667"/>
              </a:avLst>
            </a:prstGeom>
            <a:blipFill dpi="0" rotWithShape="1">
              <a:blip r:embed="rId5" cstate="print"/>
              <a:srcRect/>
              <a:stretch>
                <a:fillRect/>
              </a:stretch>
            </a:blipFill>
            <a:ln w="28575" algn="ctr">
              <a:solidFill>
                <a:schemeClr val="tx1"/>
              </a:solidFill>
              <a:round/>
              <a:headEnd/>
              <a:tailEnd/>
            </a:ln>
            <a:scene3d>
              <a:camera prst="orthographicFront"/>
              <a:lightRig rig="threePt" dir="t"/>
            </a:scene3d>
            <a:sp3d>
              <a:bevelT w="165100" prst="coolSlant"/>
            </a:sp3d>
          </p:spPr>
          <p:txBody>
            <a:bodyPr wrap="none" lIns="45720" rIns="45720" anchor="ctr"/>
            <a:lstStyle/>
            <a:p>
              <a:pPr algn="ctr" eaLnBrk="0" hangingPunct="0">
                <a:defRPr/>
              </a:pPr>
              <a:endParaRPr lang="en-US" dirty="0"/>
            </a:p>
          </p:txBody>
        </p:sp>
        <p:sp>
          <p:nvSpPr>
            <p:cNvPr id="5137" name="Rounded Rectangle 19"/>
            <p:cNvSpPr>
              <a:spLocks noChangeArrowheads="1"/>
            </p:cNvSpPr>
            <p:nvPr/>
          </p:nvSpPr>
          <p:spPr bwMode="auto">
            <a:xfrm>
              <a:off x="1979612" y="3581400"/>
              <a:ext cx="1979612" cy="1295400"/>
            </a:xfrm>
            <a:prstGeom prst="roundRect">
              <a:avLst>
                <a:gd name="adj" fmla="val 16667"/>
              </a:avLst>
            </a:prstGeom>
            <a:blipFill dpi="0" rotWithShape="1">
              <a:blip r:embed="rId6" cstate="print"/>
              <a:srcRect/>
              <a:stretch>
                <a:fillRect/>
              </a:stretch>
            </a:blipFill>
            <a:ln w="28575" algn="ctr">
              <a:solidFill>
                <a:schemeClr val="tx1"/>
              </a:solidFill>
              <a:round/>
              <a:headEnd/>
              <a:tailEnd/>
            </a:ln>
            <a:scene3d>
              <a:camera prst="orthographicFront"/>
              <a:lightRig rig="threePt" dir="t"/>
            </a:scene3d>
            <a:sp3d>
              <a:bevelT w="165100" prst="coolSlant"/>
            </a:sp3d>
          </p:spPr>
          <p:txBody>
            <a:bodyPr wrap="none" lIns="45720" rIns="45720" anchor="ctr"/>
            <a:lstStyle/>
            <a:p>
              <a:pPr algn="ctr" eaLnBrk="0" hangingPunct="0">
                <a:defRPr/>
              </a:pPr>
              <a:endParaRPr lang="en-US" dirty="0"/>
            </a:p>
          </p:txBody>
        </p:sp>
        <p:sp>
          <p:nvSpPr>
            <p:cNvPr id="5138" name="Rounded Rectangle 22"/>
            <p:cNvSpPr>
              <a:spLocks noChangeArrowheads="1"/>
            </p:cNvSpPr>
            <p:nvPr/>
          </p:nvSpPr>
          <p:spPr bwMode="auto">
            <a:xfrm>
              <a:off x="5942012" y="3581400"/>
              <a:ext cx="1979612" cy="1295400"/>
            </a:xfrm>
            <a:prstGeom prst="roundRect">
              <a:avLst>
                <a:gd name="adj" fmla="val 16667"/>
              </a:avLst>
            </a:prstGeom>
            <a:blipFill dpi="0" rotWithShape="1">
              <a:blip r:embed="rId7" cstate="print"/>
              <a:srcRect/>
              <a:stretch>
                <a:fillRect/>
              </a:stretch>
            </a:blipFill>
            <a:ln w="28575" algn="ctr">
              <a:solidFill>
                <a:schemeClr val="tx1"/>
              </a:solidFill>
              <a:round/>
              <a:headEnd/>
              <a:tailEnd/>
            </a:ln>
            <a:scene3d>
              <a:camera prst="orthographicFront"/>
              <a:lightRig rig="threePt" dir="t"/>
            </a:scene3d>
            <a:sp3d>
              <a:bevelT w="165100" prst="coolSlant"/>
            </a:sp3d>
          </p:spPr>
          <p:txBody>
            <a:bodyPr wrap="none" lIns="45720" rIns="45720" anchor="ctr"/>
            <a:lstStyle/>
            <a:p>
              <a:pPr algn="ctr" eaLnBrk="0" hangingPunct="0">
                <a:defRPr/>
              </a:pPr>
              <a:endParaRPr lang="en-US" dirty="0"/>
            </a:p>
          </p:txBody>
        </p:sp>
        <p:sp>
          <p:nvSpPr>
            <p:cNvPr id="5139" name="Rounded Rectangle 24"/>
            <p:cNvSpPr>
              <a:spLocks noChangeArrowheads="1"/>
            </p:cNvSpPr>
            <p:nvPr/>
          </p:nvSpPr>
          <p:spPr bwMode="auto">
            <a:xfrm>
              <a:off x="7923213" y="3581400"/>
              <a:ext cx="1979612" cy="1295400"/>
            </a:xfrm>
            <a:prstGeom prst="roundRect">
              <a:avLst>
                <a:gd name="adj" fmla="val 16667"/>
              </a:avLst>
            </a:prstGeom>
            <a:blipFill dpi="0" rotWithShape="1">
              <a:blip r:embed="rId8" cstate="print"/>
              <a:srcRect/>
              <a:stretch>
                <a:fillRect/>
              </a:stretch>
            </a:blipFill>
            <a:ln w="28575" algn="ctr">
              <a:solidFill>
                <a:schemeClr val="tx1"/>
              </a:solidFill>
              <a:round/>
              <a:headEnd/>
              <a:tailEnd/>
            </a:ln>
            <a:scene3d>
              <a:camera prst="orthographicFront"/>
              <a:lightRig rig="threePt" dir="t"/>
            </a:scene3d>
            <a:sp3d>
              <a:bevelT w="165100" prst="coolSlant"/>
            </a:sp3d>
          </p:spPr>
          <p:txBody>
            <a:bodyPr wrap="none" lIns="45720" rIns="45720" anchor="ctr"/>
            <a:lstStyle/>
            <a:p>
              <a:pPr algn="ctr" eaLnBrk="0" hangingPunct="0">
                <a:defRPr/>
              </a:pPr>
              <a:endParaRPr lang="en-US" dirty="0"/>
            </a:p>
          </p:txBody>
        </p:sp>
      </p:grpSp>
      <p:sp>
        <p:nvSpPr>
          <p:cNvPr id="6150" name="TextBox 26"/>
          <p:cNvSpPr txBox="1">
            <a:spLocks noChangeArrowheads="1"/>
          </p:cNvSpPr>
          <p:nvPr/>
        </p:nvSpPr>
        <p:spPr bwMode="auto">
          <a:xfrm>
            <a:off x="3198813" y="3221038"/>
            <a:ext cx="3429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ctr"/>
            <a:r>
              <a:rPr lang="en-US" sz="1800" b="1" dirty="0"/>
              <a:t>79</a:t>
            </a:r>
            <a:r>
              <a:rPr lang="en-US" sz="1800" b="1" baseline="30000" dirty="0"/>
              <a:t>th</a:t>
            </a:r>
            <a:r>
              <a:rPr lang="en-US" sz="1800" b="1" dirty="0"/>
              <a:t> MORS Symposium</a:t>
            </a:r>
          </a:p>
          <a:p>
            <a:pPr algn="ctr"/>
            <a:endParaRPr lang="en-US" sz="1800" b="1" dirty="0"/>
          </a:p>
          <a:p>
            <a:pPr algn="ctr"/>
            <a:r>
              <a:rPr lang="en-US" sz="1800" b="1" dirty="0"/>
              <a:t>June 20-23, 2011</a:t>
            </a:r>
          </a:p>
        </p:txBody>
      </p:sp>
      <p:sp>
        <p:nvSpPr>
          <p:cNvPr id="6151" name="Text Box 7"/>
          <p:cNvSpPr txBox="1">
            <a:spLocks noChangeArrowheads="1"/>
          </p:cNvSpPr>
          <p:nvPr/>
        </p:nvSpPr>
        <p:spPr bwMode="auto">
          <a:xfrm>
            <a:off x="9121775" y="6613525"/>
            <a:ext cx="76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r" eaLnBrk="1" hangingPunct="1"/>
            <a:r>
              <a:rPr lang="en-US" dirty="0"/>
              <a:t> </a:t>
            </a:r>
            <a:fld id="{60BFB913-4BBA-4F84-B3F2-60D39DBE996B}" type="slidenum">
              <a:rPr lang="en-US" b="1"/>
              <a:pPr algn="r" eaLnBrk="1" hangingPunct="1"/>
              <a:t>1</a:t>
            </a:fld>
            <a:endParaRPr lang="en-US" b="1" dirty="0"/>
          </a:p>
        </p:txBody>
      </p:sp>
      <p:pic>
        <p:nvPicPr>
          <p:cNvPr id="6152" name="Picture 6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6210300"/>
            <a:ext cx="99028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69"/>
          <p:cNvPicPr>
            <a:picLocks noChangeAspect="1" noChangeArrowheads="1"/>
          </p:cNvPicPr>
          <p:nvPr/>
        </p:nvPicPr>
        <p:blipFill>
          <a:blip r:embed="rId10" cstate="print">
            <a:clrChange>
              <a:clrFrom>
                <a:srgbClr val="0B1F65"/>
              </a:clrFrom>
              <a:clrTo>
                <a:srgbClr val="0B1F65">
                  <a:alpha val="0"/>
                </a:srgbClr>
              </a:clrTo>
            </a:clrChange>
            <a:extLst>
              <a:ext uri="{28A0092B-C50C-407E-A947-70E740481C1C}">
                <a14:useLocalDpi xmlns:a14="http://schemas.microsoft.com/office/drawing/2010/main" val="0"/>
              </a:ext>
            </a:extLst>
          </a:blip>
          <a:srcRect b="19795"/>
          <a:stretch>
            <a:fillRect/>
          </a:stretch>
        </p:blipFill>
        <p:spPr bwMode="auto">
          <a:xfrm>
            <a:off x="7169150" y="6237288"/>
            <a:ext cx="273367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4" name="TextBox 27"/>
          <p:cNvSpPr txBox="1">
            <a:spLocks noChangeArrowheads="1"/>
          </p:cNvSpPr>
          <p:nvPr/>
        </p:nvSpPr>
        <p:spPr bwMode="auto">
          <a:xfrm>
            <a:off x="4205288" y="6270625"/>
            <a:ext cx="1492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ctr"/>
            <a:r>
              <a:rPr lang="en-US" sz="1400" dirty="0">
                <a:solidFill>
                  <a:schemeClr val="bg1"/>
                </a:solidFill>
              </a:rPr>
              <a:t>UNCLASSIFIED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p:cNvSpPr>
          <p:nvPr/>
        </p:nvSpPr>
        <p:spPr bwMode="auto">
          <a:xfrm>
            <a:off x="457200" y="369888"/>
            <a:ext cx="89852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marL="1881188" indent="-1881188" eaLnBrk="0" hangingPunct="0">
              <a:lnSpc>
                <a:spcPct val="90000"/>
              </a:lnSpc>
            </a:pPr>
            <a:r>
              <a:rPr lang="en-US" sz="2800" b="1" dirty="0"/>
              <a:t>Approach: </a:t>
            </a:r>
            <a:r>
              <a:rPr lang="en-US" sz="2800" dirty="0"/>
              <a:t>Analysis and trade studies were conducted to determine ideal toolsets</a:t>
            </a:r>
            <a:endParaRPr lang="en-US" sz="2200" dirty="0"/>
          </a:p>
        </p:txBody>
      </p:sp>
      <p:grpSp>
        <p:nvGrpSpPr>
          <p:cNvPr id="13315" name="Group 18"/>
          <p:cNvGrpSpPr>
            <a:grpSpLocks/>
          </p:cNvGrpSpPr>
          <p:nvPr/>
        </p:nvGrpSpPr>
        <p:grpSpPr bwMode="auto">
          <a:xfrm>
            <a:off x="752475" y="1533525"/>
            <a:ext cx="3906838" cy="2562225"/>
            <a:chOff x="2857523" y="1891278"/>
            <a:chExt cx="3907801" cy="2562679"/>
          </a:xfrm>
        </p:grpSpPr>
        <p:grpSp>
          <p:nvGrpSpPr>
            <p:cNvPr id="13333" name="Group 1148"/>
            <p:cNvGrpSpPr>
              <a:grpSpLocks/>
            </p:cNvGrpSpPr>
            <p:nvPr/>
          </p:nvGrpSpPr>
          <p:grpSpPr bwMode="auto">
            <a:xfrm>
              <a:off x="2878817" y="1891279"/>
              <a:ext cx="3762744" cy="2533022"/>
              <a:chOff x="2391" y="2363"/>
              <a:chExt cx="912" cy="720"/>
            </a:xfrm>
          </p:grpSpPr>
          <p:sp>
            <p:nvSpPr>
              <p:cNvPr id="13339" name="Freeform 1149"/>
              <p:cNvSpPr>
                <a:spLocks noChangeAspect="1"/>
              </p:cNvSpPr>
              <p:nvPr/>
            </p:nvSpPr>
            <p:spPr bwMode="auto">
              <a:xfrm>
                <a:off x="2881" y="2363"/>
                <a:ext cx="422" cy="341"/>
              </a:xfrm>
              <a:custGeom>
                <a:avLst/>
                <a:gdLst>
                  <a:gd name="T0" fmla="*/ 0 w 1153"/>
                  <a:gd name="T1" fmla="*/ 0 h 1122"/>
                  <a:gd name="T2" fmla="*/ 1153 w 1153"/>
                  <a:gd name="T3" fmla="*/ 896 h 1122"/>
                  <a:gd name="T4" fmla="*/ 1049 w 1153"/>
                  <a:gd name="T5" fmla="*/ 904 h 1122"/>
                  <a:gd name="T6" fmla="*/ 1046 w 1153"/>
                  <a:gd name="T7" fmla="*/ 924 h 1122"/>
                  <a:gd name="T8" fmla="*/ 1051 w 1153"/>
                  <a:gd name="T9" fmla="*/ 949 h 1122"/>
                  <a:gd name="T10" fmla="*/ 1059 w 1153"/>
                  <a:gd name="T11" fmla="*/ 979 h 1122"/>
                  <a:gd name="T12" fmla="*/ 1064 w 1153"/>
                  <a:gd name="T13" fmla="*/ 1008 h 1122"/>
                  <a:gd name="T14" fmla="*/ 1062 w 1153"/>
                  <a:gd name="T15" fmla="*/ 1035 h 1122"/>
                  <a:gd name="T16" fmla="*/ 1054 w 1153"/>
                  <a:gd name="T17" fmla="*/ 1062 h 1122"/>
                  <a:gd name="T18" fmla="*/ 1035 w 1153"/>
                  <a:gd name="T19" fmla="*/ 1084 h 1122"/>
                  <a:gd name="T20" fmla="*/ 1014 w 1153"/>
                  <a:gd name="T21" fmla="*/ 1102 h 1122"/>
                  <a:gd name="T22" fmla="*/ 988 w 1153"/>
                  <a:gd name="T23" fmla="*/ 1114 h 1122"/>
                  <a:gd name="T24" fmla="*/ 955 w 1153"/>
                  <a:gd name="T25" fmla="*/ 1121 h 1122"/>
                  <a:gd name="T26" fmla="*/ 926 w 1153"/>
                  <a:gd name="T27" fmla="*/ 1122 h 1122"/>
                  <a:gd name="T28" fmla="*/ 901 w 1153"/>
                  <a:gd name="T29" fmla="*/ 1119 h 1122"/>
                  <a:gd name="T30" fmla="*/ 875 w 1153"/>
                  <a:gd name="T31" fmla="*/ 1111 h 1122"/>
                  <a:gd name="T32" fmla="*/ 854 w 1153"/>
                  <a:gd name="T33" fmla="*/ 1097 h 1122"/>
                  <a:gd name="T34" fmla="*/ 834 w 1153"/>
                  <a:gd name="T35" fmla="*/ 1076 h 1122"/>
                  <a:gd name="T36" fmla="*/ 818 w 1153"/>
                  <a:gd name="T37" fmla="*/ 1053 h 1122"/>
                  <a:gd name="T38" fmla="*/ 809 w 1153"/>
                  <a:gd name="T39" fmla="*/ 1021 h 1122"/>
                  <a:gd name="T40" fmla="*/ 813 w 1153"/>
                  <a:gd name="T41" fmla="*/ 989 h 1122"/>
                  <a:gd name="T42" fmla="*/ 821 w 1153"/>
                  <a:gd name="T43" fmla="*/ 957 h 1122"/>
                  <a:gd name="T44" fmla="*/ 828 w 1153"/>
                  <a:gd name="T45" fmla="*/ 925 h 1122"/>
                  <a:gd name="T46" fmla="*/ 827 w 1153"/>
                  <a:gd name="T47" fmla="*/ 910 h 1122"/>
                  <a:gd name="T48" fmla="*/ 632 w 1153"/>
                  <a:gd name="T49" fmla="*/ 902 h 1122"/>
                  <a:gd name="T50" fmla="*/ 634 w 1153"/>
                  <a:gd name="T51" fmla="*/ 849 h 1122"/>
                  <a:gd name="T52" fmla="*/ 630 w 1153"/>
                  <a:gd name="T53" fmla="*/ 814 h 1122"/>
                  <a:gd name="T54" fmla="*/ 622 w 1153"/>
                  <a:gd name="T55" fmla="*/ 793 h 1122"/>
                  <a:gd name="T56" fmla="*/ 606 w 1153"/>
                  <a:gd name="T57" fmla="*/ 776 h 1122"/>
                  <a:gd name="T58" fmla="*/ 584 w 1153"/>
                  <a:gd name="T59" fmla="*/ 765 h 1122"/>
                  <a:gd name="T60" fmla="*/ 557 w 1153"/>
                  <a:gd name="T61" fmla="*/ 762 h 1122"/>
                  <a:gd name="T62" fmla="*/ 518 w 1153"/>
                  <a:gd name="T63" fmla="*/ 764 h 1122"/>
                  <a:gd name="T64" fmla="*/ 481 w 1153"/>
                  <a:gd name="T65" fmla="*/ 767 h 1122"/>
                  <a:gd name="T66" fmla="*/ 443 w 1153"/>
                  <a:gd name="T67" fmla="*/ 767 h 1122"/>
                  <a:gd name="T68" fmla="*/ 405 w 1153"/>
                  <a:gd name="T69" fmla="*/ 760 h 1122"/>
                  <a:gd name="T70" fmla="*/ 376 w 1153"/>
                  <a:gd name="T71" fmla="*/ 743 h 1122"/>
                  <a:gd name="T72" fmla="*/ 359 w 1153"/>
                  <a:gd name="T73" fmla="*/ 720 h 1122"/>
                  <a:gd name="T74" fmla="*/ 352 w 1153"/>
                  <a:gd name="T75" fmla="*/ 689 h 1122"/>
                  <a:gd name="T76" fmla="*/ 353 w 1153"/>
                  <a:gd name="T77" fmla="*/ 654 h 1122"/>
                  <a:gd name="T78" fmla="*/ 348 w 1153"/>
                  <a:gd name="T79" fmla="*/ 622 h 1122"/>
                  <a:gd name="T80" fmla="*/ 340 w 1153"/>
                  <a:gd name="T81" fmla="*/ 602 h 1122"/>
                  <a:gd name="T82" fmla="*/ 328 w 1153"/>
                  <a:gd name="T83" fmla="*/ 589 h 1122"/>
                  <a:gd name="T84" fmla="*/ 300 w 1153"/>
                  <a:gd name="T85" fmla="*/ 576 h 1122"/>
                  <a:gd name="T86" fmla="*/ 263 w 1153"/>
                  <a:gd name="T87" fmla="*/ 566 h 1122"/>
                  <a:gd name="T88" fmla="*/ 222 w 1153"/>
                  <a:gd name="T89" fmla="*/ 559 h 1122"/>
                  <a:gd name="T90" fmla="*/ 191 w 1153"/>
                  <a:gd name="T91" fmla="*/ 549 h 1122"/>
                  <a:gd name="T92" fmla="*/ 164 w 1153"/>
                  <a:gd name="T93" fmla="*/ 534 h 1122"/>
                  <a:gd name="T94" fmla="*/ 142 w 1153"/>
                  <a:gd name="T95" fmla="*/ 513 h 1122"/>
                  <a:gd name="T96" fmla="*/ 128 w 1153"/>
                  <a:gd name="T97" fmla="*/ 487 h 1122"/>
                  <a:gd name="T98" fmla="*/ 126 w 1153"/>
                  <a:gd name="T99" fmla="*/ 458 h 1122"/>
                  <a:gd name="T100" fmla="*/ 134 w 1153"/>
                  <a:gd name="T101" fmla="*/ 426 h 1122"/>
                  <a:gd name="T102" fmla="*/ 141 w 1153"/>
                  <a:gd name="T103" fmla="*/ 390 h 1122"/>
                  <a:gd name="T104" fmla="*/ 147 w 1153"/>
                  <a:gd name="T105" fmla="*/ 356 h 1122"/>
                  <a:gd name="T106" fmla="*/ 141 w 1153"/>
                  <a:gd name="T107" fmla="*/ 322 h 1122"/>
                  <a:gd name="T108" fmla="*/ 127 w 1153"/>
                  <a:gd name="T109" fmla="*/ 291 h 1122"/>
                  <a:gd name="T110" fmla="*/ 113 w 1153"/>
                  <a:gd name="T111" fmla="*/ 272 h 1122"/>
                  <a:gd name="T112" fmla="*/ 95 w 1153"/>
                  <a:gd name="T113" fmla="*/ 255 h 1122"/>
                  <a:gd name="T114" fmla="*/ 74 w 1153"/>
                  <a:gd name="T115" fmla="*/ 243 h 1122"/>
                  <a:gd name="T116" fmla="*/ 47 w 1153"/>
                  <a:gd name="T117" fmla="*/ 235 h 1122"/>
                  <a:gd name="T118" fmla="*/ 15 w 1153"/>
                  <a:gd name="T119" fmla="*/ 234 h 112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153" h="1122">
                    <a:moveTo>
                      <a:pt x="0" y="234"/>
                    </a:moveTo>
                    <a:lnTo>
                      <a:pt x="0" y="0"/>
                    </a:lnTo>
                    <a:lnTo>
                      <a:pt x="1152" y="0"/>
                    </a:lnTo>
                    <a:lnTo>
                      <a:pt x="1153" y="896"/>
                    </a:lnTo>
                    <a:lnTo>
                      <a:pt x="1053" y="896"/>
                    </a:lnTo>
                    <a:lnTo>
                      <a:pt x="1049" y="904"/>
                    </a:lnTo>
                    <a:lnTo>
                      <a:pt x="1046" y="915"/>
                    </a:lnTo>
                    <a:lnTo>
                      <a:pt x="1046" y="924"/>
                    </a:lnTo>
                    <a:lnTo>
                      <a:pt x="1047" y="935"/>
                    </a:lnTo>
                    <a:lnTo>
                      <a:pt x="1051" y="949"/>
                    </a:lnTo>
                    <a:lnTo>
                      <a:pt x="1055" y="967"/>
                    </a:lnTo>
                    <a:lnTo>
                      <a:pt x="1059" y="979"/>
                    </a:lnTo>
                    <a:lnTo>
                      <a:pt x="1062" y="994"/>
                    </a:lnTo>
                    <a:lnTo>
                      <a:pt x="1064" y="1008"/>
                    </a:lnTo>
                    <a:lnTo>
                      <a:pt x="1064" y="1022"/>
                    </a:lnTo>
                    <a:lnTo>
                      <a:pt x="1062" y="1035"/>
                    </a:lnTo>
                    <a:lnTo>
                      <a:pt x="1059" y="1049"/>
                    </a:lnTo>
                    <a:lnTo>
                      <a:pt x="1054" y="1062"/>
                    </a:lnTo>
                    <a:lnTo>
                      <a:pt x="1046" y="1072"/>
                    </a:lnTo>
                    <a:lnTo>
                      <a:pt x="1035" y="1084"/>
                    </a:lnTo>
                    <a:lnTo>
                      <a:pt x="1024" y="1093"/>
                    </a:lnTo>
                    <a:lnTo>
                      <a:pt x="1014" y="1102"/>
                    </a:lnTo>
                    <a:lnTo>
                      <a:pt x="1002" y="1109"/>
                    </a:lnTo>
                    <a:lnTo>
                      <a:pt x="988" y="1114"/>
                    </a:lnTo>
                    <a:lnTo>
                      <a:pt x="971" y="1119"/>
                    </a:lnTo>
                    <a:lnTo>
                      <a:pt x="955" y="1121"/>
                    </a:lnTo>
                    <a:lnTo>
                      <a:pt x="941" y="1122"/>
                    </a:lnTo>
                    <a:lnTo>
                      <a:pt x="926" y="1122"/>
                    </a:lnTo>
                    <a:lnTo>
                      <a:pt x="912" y="1121"/>
                    </a:lnTo>
                    <a:lnTo>
                      <a:pt x="901" y="1119"/>
                    </a:lnTo>
                    <a:lnTo>
                      <a:pt x="888" y="1115"/>
                    </a:lnTo>
                    <a:lnTo>
                      <a:pt x="875" y="1111"/>
                    </a:lnTo>
                    <a:lnTo>
                      <a:pt x="865" y="1105"/>
                    </a:lnTo>
                    <a:lnTo>
                      <a:pt x="854" y="1097"/>
                    </a:lnTo>
                    <a:lnTo>
                      <a:pt x="844" y="1087"/>
                    </a:lnTo>
                    <a:lnTo>
                      <a:pt x="834" y="1076"/>
                    </a:lnTo>
                    <a:lnTo>
                      <a:pt x="825" y="1065"/>
                    </a:lnTo>
                    <a:lnTo>
                      <a:pt x="818" y="1053"/>
                    </a:lnTo>
                    <a:lnTo>
                      <a:pt x="813" y="1038"/>
                    </a:lnTo>
                    <a:lnTo>
                      <a:pt x="809" y="1021"/>
                    </a:lnTo>
                    <a:lnTo>
                      <a:pt x="809" y="1005"/>
                    </a:lnTo>
                    <a:lnTo>
                      <a:pt x="813" y="989"/>
                    </a:lnTo>
                    <a:lnTo>
                      <a:pt x="817" y="973"/>
                    </a:lnTo>
                    <a:lnTo>
                      <a:pt x="821" y="957"/>
                    </a:lnTo>
                    <a:lnTo>
                      <a:pt x="826" y="939"/>
                    </a:lnTo>
                    <a:lnTo>
                      <a:pt x="828" y="925"/>
                    </a:lnTo>
                    <a:lnTo>
                      <a:pt x="828" y="917"/>
                    </a:lnTo>
                    <a:lnTo>
                      <a:pt x="827" y="910"/>
                    </a:lnTo>
                    <a:lnTo>
                      <a:pt x="824" y="902"/>
                    </a:lnTo>
                    <a:lnTo>
                      <a:pt x="632" y="902"/>
                    </a:lnTo>
                    <a:lnTo>
                      <a:pt x="635" y="868"/>
                    </a:lnTo>
                    <a:lnTo>
                      <a:pt x="634" y="849"/>
                    </a:lnTo>
                    <a:lnTo>
                      <a:pt x="632" y="831"/>
                    </a:lnTo>
                    <a:lnTo>
                      <a:pt x="630" y="814"/>
                    </a:lnTo>
                    <a:lnTo>
                      <a:pt x="627" y="803"/>
                    </a:lnTo>
                    <a:lnTo>
                      <a:pt x="622" y="793"/>
                    </a:lnTo>
                    <a:lnTo>
                      <a:pt x="616" y="784"/>
                    </a:lnTo>
                    <a:lnTo>
                      <a:pt x="606" y="776"/>
                    </a:lnTo>
                    <a:lnTo>
                      <a:pt x="595" y="769"/>
                    </a:lnTo>
                    <a:lnTo>
                      <a:pt x="584" y="765"/>
                    </a:lnTo>
                    <a:lnTo>
                      <a:pt x="574" y="763"/>
                    </a:lnTo>
                    <a:lnTo>
                      <a:pt x="557" y="762"/>
                    </a:lnTo>
                    <a:lnTo>
                      <a:pt x="537" y="762"/>
                    </a:lnTo>
                    <a:lnTo>
                      <a:pt x="518" y="764"/>
                    </a:lnTo>
                    <a:lnTo>
                      <a:pt x="497" y="765"/>
                    </a:lnTo>
                    <a:lnTo>
                      <a:pt x="481" y="767"/>
                    </a:lnTo>
                    <a:lnTo>
                      <a:pt x="460" y="768"/>
                    </a:lnTo>
                    <a:lnTo>
                      <a:pt x="443" y="767"/>
                    </a:lnTo>
                    <a:lnTo>
                      <a:pt x="428" y="765"/>
                    </a:lnTo>
                    <a:lnTo>
                      <a:pt x="405" y="760"/>
                    </a:lnTo>
                    <a:lnTo>
                      <a:pt x="390" y="753"/>
                    </a:lnTo>
                    <a:lnTo>
                      <a:pt x="376" y="743"/>
                    </a:lnTo>
                    <a:lnTo>
                      <a:pt x="367" y="732"/>
                    </a:lnTo>
                    <a:lnTo>
                      <a:pt x="359" y="720"/>
                    </a:lnTo>
                    <a:lnTo>
                      <a:pt x="353" y="705"/>
                    </a:lnTo>
                    <a:lnTo>
                      <a:pt x="352" y="689"/>
                    </a:lnTo>
                    <a:lnTo>
                      <a:pt x="352" y="669"/>
                    </a:lnTo>
                    <a:lnTo>
                      <a:pt x="353" y="654"/>
                    </a:lnTo>
                    <a:lnTo>
                      <a:pt x="352" y="639"/>
                    </a:lnTo>
                    <a:lnTo>
                      <a:pt x="348" y="622"/>
                    </a:lnTo>
                    <a:lnTo>
                      <a:pt x="345" y="612"/>
                    </a:lnTo>
                    <a:lnTo>
                      <a:pt x="340" y="602"/>
                    </a:lnTo>
                    <a:lnTo>
                      <a:pt x="334" y="595"/>
                    </a:lnTo>
                    <a:lnTo>
                      <a:pt x="328" y="589"/>
                    </a:lnTo>
                    <a:lnTo>
                      <a:pt x="315" y="583"/>
                    </a:lnTo>
                    <a:lnTo>
                      <a:pt x="300" y="576"/>
                    </a:lnTo>
                    <a:lnTo>
                      <a:pt x="283" y="571"/>
                    </a:lnTo>
                    <a:lnTo>
                      <a:pt x="263" y="566"/>
                    </a:lnTo>
                    <a:lnTo>
                      <a:pt x="243" y="562"/>
                    </a:lnTo>
                    <a:lnTo>
                      <a:pt x="222" y="559"/>
                    </a:lnTo>
                    <a:lnTo>
                      <a:pt x="207" y="554"/>
                    </a:lnTo>
                    <a:lnTo>
                      <a:pt x="191" y="549"/>
                    </a:lnTo>
                    <a:lnTo>
                      <a:pt x="175" y="543"/>
                    </a:lnTo>
                    <a:lnTo>
                      <a:pt x="164" y="534"/>
                    </a:lnTo>
                    <a:lnTo>
                      <a:pt x="151" y="523"/>
                    </a:lnTo>
                    <a:lnTo>
                      <a:pt x="142" y="513"/>
                    </a:lnTo>
                    <a:lnTo>
                      <a:pt x="134" y="501"/>
                    </a:lnTo>
                    <a:lnTo>
                      <a:pt x="128" y="487"/>
                    </a:lnTo>
                    <a:lnTo>
                      <a:pt x="126" y="472"/>
                    </a:lnTo>
                    <a:lnTo>
                      <a:pt x="126" y="458"/>
                    </a:lnTo>
                    <a:lnTo>
                      <a:pt x="129" y="445"/>
                    </a:lnTo>
                    <a:lnTo>
                      <a:pt x="134" y="426"/>
                    </a:lnTo>
                    <a:lnTo>
                      <a:pt x="139" y="407"/>
                    </a:lnTo>
                    <a:lnTo>
                      <a:pt x="141" y="390"/>
                    </a:lnTo>
                    <a:lnTo>
                      <a:pt x="145" y="373"/>
                    </a:lnTo>
                    <a:lnTo>
                      <a:pt x="147" y="356"/>
                    </a:lnTo>
                    <a:lnTo>
                      <a:pt x="145" y="338"/>
                    </a:lnTo>
                    <a:lnTo>
                      <a:pt x="141" y="322"/>
                    </a:lnTo>
                    <a:lnTo>
                      <a:pt x="135" y="306"/>
                    </a:lnTo>
                    <a:lnTo>
                      <a:pt x="127" y="291"/>
                    </a:lnTo>
                    <a:lnTo>
                      <a:pt x="118" y="279"/>
                    </a:lnTo>
                    <a:lnTo>
                      <a:pt x="113" y="272"/>
                    </a:lnTo>
                    <a:lnTo>
                      <a:pt x="104" y="263"/>
                    </a:lnTo>
                    <a:lnTo>
                      <a:pt x="95" y="255"/>
                    </a:lnTo>
                    <a:lnTo>
                      <a:pt x="86" y="249"/>
                    </a:lnTo>
                    <a:lnTo>
                      <a:pt x="74" y="243"/>
                    </a:lnTo>
                    <a:lnTo>
                      <a:pt x="62" y="239"/>
                    </a:lnTo>
                    <a:lnTo>
                      <a:pt x="47" y="235"/>
                    </a:lnTo>
                    <a:lnTo>
                      <a:pt x="30" y="234"/>
                    </a:lnTo>
                    <a:lnTo>
                      <a:pt x="15" y="234"/>
                    </a:lnTo>
                    <a:lnTo>
                      <a:pt x="0" y="234"/>
                    </a:lnTo>
                    <a:close/>
                  </a:path>
                </a:pathLst>
              </a:custGeom>
              <a:solidFill>
                <a:schemeClr val="tx2"/>
              </a:solidFill>
              <a:ln w="9525" cmpd="sng">
                <a:solidFill>
                  <a:srgbClr val="000000"/>
                </a:solidFill>
                <a:prstDash val="solid"/>
                <a:round/>
                <a:headEnd/>
                <a:tailEnd/>
              </a:ln>
              <a:effectLst>
                <a:outerShdw dist="35921" dir="2700000" algn="ctr" rotWithShape="0">
                  <a:srgbClr val="000000"/>
                </a:outerShdw>
              </a:effectLst>
            </p:spPr>
            <p:txBody>
              <a:bodyPr/>
              <a:lstStyle/>
              <a:p>
                <a:endParaRPr lang="en-US" dirty="0"/>
              </a:p>
            </p:txBody>
          </p:sp>
          <p:sp>
            <p:nvSpPr>
              <p:cNvPr id="13340" name="Freeform 1150"/>
              <p:cNvSpPr>
                <a:spLocks noChangeAspect="1"/>
              </p:cNvSpPr>
              <p:nvPr/>
            </p:nvSpPr>
            <p:spPr bwMode="auto">
              <a:xfrm>
                <a:off x="2879" y="2797"/>
                <a:ext cx="424" cy="286"/>
              </a:xfrm>
              <a:custGeom>
                <a:avLst/>
                <a:gdLst>
                  <a:gd name="T0" fmla="*/ 0 w 1158"/>
                  <a:gd name="T1" fmla="*/ 940 h 940"/>
                  <a:gd name="T2" fmla="*/ 1157 w 1158"/>
                  <a:gd name="T3" fmla="*/ 0 h 940"/>
                  <a:gd name="T4" fmla="*/ 1049 w 1158"/>
                  <a:gd name="T5" fmla="*/ 18 h 940"/>
                  <a:gd name="T6" fmla="*/ 1052 w 1158"/>
                  <a:gd name="T7" fmla="*/ 49 h 940"/>
                  <a:gd name="T8" fmla="*/ 1064 w 1158"/>
                  <a:gd name="T9" fmla="*/ 91 h 940"/>
                  <a:gd name="T10" fmla="*/ 1067 w 1158"/>
                  <a:gd name="T11" fmla="*/ 125 h 940"/>
                  <a:gd name="T12" fmla="*/ 1060 w 1158"/>
                  <a:gd name="T13" fmla="*/ 160 h 940"/>
                  <a:gd name="T14" fmla="*/ 1036 w 1158"/>
                  <a:gd name="T15" fmla="*/ 190 h 940"/>
                  <a:gd name="T16" fmla="*/ 1006 w 1158"/>
                  <a:gd name="T17" fmla="*/ 212 h 940"/>
                  <a:gd name="T18" fmla="*/ 970 w 1158"/>
                  <a:gd name="T19" fmla="*/ 223 h 940"/>
                  <a:gd name="T20" fmla="*/ 918 w 1158"/>
                  <a:gd name="T21" fmla="*/ 222 h 940"/>
                  <a:gd name="T22" fmla="*/ 884 w 1158"/>
                  <a:gd name="T23" fmla="*/ 215 h 940"/>
                  <a:gd name="T24" fmla="*/ 850 w 1158"/>
                  <a:gd name="T25" fmla="*/ 191 h 940"/>
                  <a:gd name="T26" fmla="*/ 827 w 1158"/>
                  <a:gd name="T27" fmla="*/ 162 h 940"/>
                  <a:gd name="T28" fmla="*/ 817 w 1158"/>
                  <a:gd name="T29" fmla="*/ 131 h 940"/>
                  <a:gd name="T30" fmla="*/ 819 w 1158"/>
                  <a:gd name="T31" fmla="*/ 97 h 940"/>
                  <a:gd name="T32" fmla="*/ 827 w 1158"/>
                  <a:gd name="T33" fmla="*/ 66 h 940"/>
                  <a:gd name="T34" fmla="*/ 835 w 1158"/>
                  <a:gd name="T35" fmla="*/ 34 h 940"/>
                  <a:gd name="T36" fmla="*/ 831 w 1158"/>
                  <a:gd name="T37" fmla="*/ 4 h 940"/>
                  <a:gd name="T38" fmla="*/ 639 w 1158"/>
                  <a:gd name="T39" fmla="*/ 37 h 940"/>
                  <a:gd name="T40" fmla="*/ 636 w 1158"/>
                  <a:gd name="T41" fmla="*/ 79 h 940"/>
                  <a:gd name="T42" fmla="*/ 634 w 1158"/>
                  <a:gd name="T43" fmla="*/ 114 h 940"/>
                  <a:gd name="T44" fmla="*/ 625 w 1158"/>
                  <a:gd name="T45" fmla="*/ 144 h 940"/>
                  <a:gd name="T46" fmla="*/ 608 w 1158"/>
                  <a:gd name="T47" fmla="*/ 164 h 940"/>
                  <a:gd name="T48" fmla="*/ 584 w 1158"/>
                  <a:gd name="T49" fmla="*/ 175 h 940"/>
                  <a:gd name="T50" fmla="*/ 557 w 1158"/>
                  <a:gd name="T51" fmla="*/ 178 h 940"/>
                  <a:gd name="T52" fmla="*/ 524 w 1158"/>
                  <a:gd name="T53" fmla="*/ 176 h 940"/>
                  <a:gd name="T54" fmla="*/ 494 w 1158"/>
                  <a:gd name="T55" fmla="*/ 174 h 940"/>
                  <a:gd name="T56" fmla="*/ 456 w 1158"/>
                  <a:gd name="T57" fmla="*/ 172 h 940"/>
                  <a:gd name="T58" fmla="*/ 422 w 1158"/>
                  <a:gd name="T59" fmla="*/ 176 h 940"/>
                  <a:gd name="T60" fmla="*/ 391 w 1158"/>
                  <a:gd name="T61" fmla="*/ 188 h 940"/>
                  <a:gd name="T62" fmla="*/ 368 w 1158"/>
                  <a:gd name="T63" fmla="*/ 209 h 940"/>
                  <a:gd name="T64" fmla="*/ 355 w 1158"/>
                  <a:gd name="T65" fmla="*/ 235 h 940"/>
                  <a:gd name="T66" fmla="*/ 355 w 1158"/>
                  <a:gd name="T67" fmla="*/ 265 h 940"/>
                  <a:gd name="T68" fmla="*/ 355 w 1158"/>
                  <a:gd name="T69" fmla="*/ 298 h 940"/>
                  <a:gd name="T70" fmla="*/ 348 w 1158"/>
                  <a:gd name="T71" fmla="*/ 325 h 940"/>
                  <a:gd name="T72" fmla="*/ 334 w 1158"/>
                  <a:gd name="T73" fmla="*/ 347 h 940"/>
                  <a:gd name="T74" fmla="*/ 305 w 1158"/>
                  <a:gd name="T75" fmla="*/ 362 h 940"/>
                  <a:gd name="T76" fmla="*/ 274 w 1158"/>
                  <a:gd name="T77" fmla="*/ 371 h 940"/>
                  <a:gd name="T78" fmla="*/ 237 w 1158"/>
                  <a:gd name="T79" fmla="*/ 379 h 940"/>
                  <a:gd name="T80" fmla="*/ 204 w 1158"/>
                  <a:gd name="T81" fmla="*/ 387 h 940"/>
                  <a:gd name="T82" fmla="*/ 176 w 1158"/>
                  <a:gd name="T83" fmla="*/ 398 h 940"/>
                  <a:gd name="T84" fmla="*/ 155 w 1158"/>
                  <a:gd name="T85" fmla="*/ 414 h 940"/>
                  <a:gd name="T86" fmla="*/ 137 w 1158"/>
                  <a:gd name="T87" fmla="*/ 439 h 940"/>
                  <a:gd name="T88" fmla="*/ 128 w 1158"/>
                  <a:gd name="T89" fmla="*/ 470 h 940"/>
                  <a:gd name="T90" fmla="*/ 132 w 1158"/>
                  <a:gd name="T91" fmla="*/ 502 h 940"/>
                  <a:gd name="T92" fmla="*/ 142 w 1158"/>
                  <a:gd name="T93" fmla="*/ 542 h 940"/>
                  <a:gd name="T94" fmla="*/ 148 w 1158"/>
                  <a:gd name="T95" fmla="*/ 576 h 940"/>
                  <a:gd name="T96" fmla="*/ 146 w 1158"/>
                  <a:gd name="T97" fmla="*/ 609 h 940"/>
                  <a:gd name="T98" fmla="*/ 137 w 1158"/>
                  <a:gd name="T99" fmla="*/ 639 h 940"/>
                  <a:gd name="T100" fmla="*/ 123 w 1158"/>
                  <a:gd name="T101" fmla="*/ 669 h 940"/>
                  <a:gd name="T102" fmla="*/ 100 w 1158"/>
                  <a:gd name="T103" fmla="*/ 702 h 940"/>
                  <a:gd name="T104" fmla="*/ 77 w 1158"/>
                  <a:gd name="T105" fmla="*/ 723 h 940"/>
                  <a:gd name="T106" fmla="*/ 53 w 1158"/>
                  <a:gd name="T107" fmla="*/ 736 h 940"/>
                  <a:gd name="T108" fmla="*/ 17 w 1158"/>
                  <a:gd name="T109" fmla="*/ 743 h 94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158" h="940">
                    <a:moveTo>
                      <a:pt x="0" y="743"/>
                    </a:moveTo>
                    <a:lnTo>
                      <a:pt x="0" y="940"/>
                    </a:lnTo>
                    <a:lnTo>
                      <a:pt x="1158" y="940"/>
                    </a:lnTo>
                    <a:lnTo>
                      <a:pt x="1157" y="0"/>
                    </a:lnTo>
                    <a:lnTo>
                      <a:pt x="1054" y="0"/>
                    </a:lnTo>
                    <a:lnTo>
                      <a:pt x="1049" y="18"/>
                    </a:lnTo>
                    <a:lnTo>
                      <a:pt x="1049" y="31"/>
                    </a:lnTo>
                    <a:lnTo>
                      <a:pt x="1052" y="49"/>
                    </a:lnTo>
                    <a:lnTo>
                      <a:pt x="1058" y="68"/>
                    </a:lnTo>
                    <a:lnTo>
                      <a:pt x="1064" y="91"/>
                    </a:lnTo>
                    <a:lnTo>
                      <a:pt x="1067" y="109"/>
                    </a:lnTo>
                    <a:lnTo>
                      <a:pt x="1067" y="125"/>
                    </a:lnTo>
                    <a:lnTo>
                      <a:pt x="1065" y="143"/>
                    </a:lnTo>
                    <a:lnTo>
                      <a:pt x="1060" y="160"/>
                    </a:lnTo>
                    <a:lnTo>
                      <a:pt x="1049" y="176"/>
                    </a:lnTo>
                    <a:lnTo>
                      <a:pt x="1036" y="190"/>
                    </a:lnTo>
                    <a:lnTo>
                      <a:pt x="1022" y="203"/>
                    </a:lnTo>
                    <a:lnTo>
                      <a:pt x="1006" y="212"/>
                    </a:lnTo>
                    <a:lnTo>
                      <a:pt x="987" y="219"/>
                    </a:lnTo>
                    <a:lnTo>
                      <a:pt x="970" y="223"/>
                    </a:lnTo>
                    <a:lnTo>
                      <a:pt x="946" y="224"/>
                    </a:lnTo>
                    <a:lnTo>
                      <a:pt x="918" y="222"/>
                    </a:lnTo>
                    <a:lnTo>
                      <a:pt x="900" y="219"/>
                    </a:lnTo>
                    <a:lnTo>
                      <a:pt x="884" y="215"/>
                    </a:lnTo>
                    <a:lnTo>
                      <a:pt x="869" y="206"/>
                    </a:lnTo>
                    <a:lnTo>
                      <a:pt x="850" y="191"/>
                    </a:lnTo>
                    <a:lnTo>
                      <a:pt x="838" y="177"/>
                    </a:lnTo>
                    <a:lnTo>
                      <a:pt x="827" y="162"/>
                    </a:lnTo>
                    <a:lnTo>
                      <a:pt x="821" y="146"/>
                    </a:lnTo>
                    <a:lnTo>
                      <a:pt x="817" y="131"/>
                    </a:lnTo>
                    <a:lnTo>
                      <a:pt x="817" y="114"/>
                    </a:lnTo>
                    <a:lnTo>
                      <a:pt x="819" y="97"/>
                    </a:lnTo>
                    <a:lnTo>
                      <a:pt x="823" y="81"/>
                    </a:lnTo>
                    <a:lnTo>
                      <a:pt x="827" y="66"/>
                    </a:lnTo>
                    <a:lnTo>
                      <a:pt x="832" y="50"/>
                    </a:lnTo>
                    <a:lnTo>
                      <a:pt x="835" y="34"/>
                    </a:lnTo>
                    <a:lnTo>
                      <a:pt x="835" y="20"/>
                    </a:lnTo>
                    <a:lnTo>
                      <a:pt x="831" y="4"/>
                    </a:lnTo>
                    <a:lnTo>
                      <a:pt x="637" y="4"/>
                    </a:lnTo>
                    <a:lnTo>
                      <a:pt x="639" y="37"/>
                    </a:lnTo>
                    <a:lnTo>
                      <a:pt x="637" y="60"/>
                    </a:lnTo>
                    <a:lnTo>
                      <a:pt x="636" y="79"/>
                    </a:lnTo>
                    <a:lnTo>
                      <a:pt x="636" y="96"/>
                    </a:lnTo>
                    <a:lnTo>
                      <a:pt x="634" y="114"/>
                    </a:lnTo>
                    <a:lnTo>
                      <a:pt x="630" y="132"/>
                    </a:lnTo>
                    <a:lnTo>
                      <a:pt x="625" y="144"/>
                    </a:lnTo>
                    <a:lnTo>
                      <a:pt x="618" y="155"/>
                    </a:lnTo>
                    <a:lnTo>
                      <a:pt x="608" y="164"/>
                    </a:lnTo>
                    <a:lnTo>
                      <a:pt x="597" y="171"/>
                    </a:lnTo>
                    <a:lnTo>
                      <a:pt x="584" y="175"/>
                    </a:lnTo>
                    <a:lnTo>
                      <a:pt x="570" y="177"/>
                    </a:lnTo>
                    <a:lnTo>
                      <a:pt x="557" y="178"/>
                    </a:lnTo>
                    <a:lnTo>
                      <a:pt x="540" y="178"/>
                    </a:lnTo>
                    <a:lnTo>
                      <a:pt x="524" y="176"/>
                    </a:lnTo>
                    <a:lnTo>
                      <a:pt x="511" y="175"/>
                    </a:lnTo>
                    <a:lnTo>
                      <a:pt x="494" y="174"/>
                    </a:lnTo>
                    <a:lnTo>
                      <a:pt x="476" y="172"/>
                    </a:lnTo>
                    <a:lnTo>
                      <a:pt x="456" y="172"/>
                    </a:lnTo>
                    <a:lnTo>
                      <a:pt x="439" y="174"/>
                    </a:lnTo>
                    <a:lnTo>
                      <a:pt x="422" y="176"/>
                    </a:lnTo>
                    <a:lnTo>
                      <a:pt x="404" y="181"/>
                    </a:lnTo>
                    <a:lnTo>
                      <a:pt x="391" y="188"/>
                    </a:lnTo>
                    <a:lnTo>
                      <a:pt x="377" y="197"/>
                    </a:lnTo>
                    <a:lnTo>
                      <a:pt x="368" y="209"/>
                    </a:lnTo>
                    <a:lnTo>
                      <a:pt x="359" y="222"/>
                    </a:lnTo>
                    <a:lnTo>
                      <a:pt x="355" y="235"/>
                    </a:lnTo>
                    <a:lnTo>
                      <a:pt x="353" y="250"/>
                    </a:lnTo>
                    <a:lnTo>
                      <a:pt x="355" y="265"/>
                    </a:lnTo>
                    <a:lnTo>
                      <a:pt x="356" y="281"/>
                    </a:lnTo>
                    <a:lnTo>
                      <a:pt x="355" y="298"/>
                    </a:lnTo>
                    <a:lnTo>
                      <a:pt x="352" y="311"/>
                    </a:lnTo>
                    <a:lnTo>
                      <a:pt x="348" y="325"/>
                    </a:lnTo>
                    <a:lnTo>
                      <a:pt x="342" y="338"/>
                    </a:lnTo>
                    <a:lnTo>
                      <a:pt x="334" y="347"/>
                    </a:lnTo>
                    <a:lnTo>
                      <a:pt x="321" y="356"/>
                    </a:lnTo>
                    <a:lnTo>
                      <a:pt x="305" y="362"/>
                    </a:lnTo>
                    <a:lnTo>
                      <a:pt x="289" y="367"/>
                    </a:lnTo>
                    <a:lnTo>
                      <a:pt x="274" y="371"/>
                    </a:lnTo>
                    <a:lnTo>
                      <a:pt x="258" y="375"/>
                    </a:lnTo>
                    <a:lnTo>
                      <a:pt x="237" y="379"/>
                    </a:lnTo>
                    <a:lnTo>
                      <a:pt x="221" y="382"/>
                    </a:lnTo>
                    <a:lnTo>
                      <a:pt x="204" y="387"/>
                    </a:lnTo>
                    <a:lnTo>
                      <a:pt x="190" y="392"/>
                    </a:lnTo>
                    <a:lnTo>
                      <a:pt x="176" y="398"/>
                    </a:lnTo>
                    <a:lnTo>
                      <a:pt x="165" y="406"/>
                    </a:lnTo>
                    <a:lnTo>
                      <a:pt x="155" y="414"/>
                    </a:lnTo>
                    <a:lnTo>
                      <a:pt x="144" y="427"/>
                    </a:lnTo>
                    <a:lnTo>
                      <a:pt x="137" y="439"/>
                    </a:lnTo>
                    <a:lnTo>
                      <a:pt x="131" y="453"/>
                    </a:lnTo>
                    <a:lnTo>
                      <a:pt x="128" y="470"/>
                    </a:lnTo>
                    <a:lnTo>
                      <a:pt x="130" y="486"/>
                    </a:lnTo>
                    <a:lnTo>
                      <a:pt x="132" y="502"/>
                    </a:lnTo>
                    <a:lnTo>
                      <a:pt x="137" y="521"/>
                    </a:lnTo>
                    <a:lnTo>
                      <a:pt x="142" y="542"/>
                    </a:lnTo>
                    <a:lnTo>
                      <a:pt x="146" y="561"/>
                    </a:lnTo>
                    <a:lnTo>
                      <a:pt x="148" y="576"/>
                    </a:lnTo>
                    <a:lnTo>
                      <a:pt x="148" y="590"/>
                    </a:lnTo>
                    <a:lnTo>
                      <a:pt x="146" y="609"/>
                    </a:lnTo>
                    <a:lnTo>
                      <a:pt x="141" y="625"/>
                    </a:lnTo>
                    <a:lnTo>
                      <a:pt x="137" y="639"/>
                    </a:lnTo>
                    <a:lnTo>
                      <a:pt x="131" y="652"/>
                    </a:lnTo>
                    <a:lnTo>
                      <a:pt x="123" y="669"/>
                    </a:lnTo>
                    <a:lnTo>
                      <a:pt x="112" y="688"/>
                    </a:lnTo>
                    <a:lnTo>
                      <a:pt x="100" y="702"/>
                    </a:lnTo>
                    <a:lnTo>
                      <a:pt x="88" y="713"/>
                    </a:lnTo>
                    <a:lnTo>
                      <a:pt x="77" y="723"/>
                    </a:lnTo>
                    <a:lnTo>
                      <a:pt x="65" y="731"/>
                    </a:lnTo>
                    <a:lnTo>
                      <a:pt x="53" y="736"/>
                    </a:lnTo>
                    <a:lnTo>
                      <a:pt x="36" y="740"/>
                    </a:lnTo>
                    <a:lnTo>
                      <a:pt x="17" y="743"/>
                    </a:lnTo>
                    <a:lnTo>
                      <a:pt x="0" y="743"/>
                    </a:lnTo>
                    <a:close/>
                  </a:path>
                </a:pathLst>
              </a:custGeom>
              <a:solidFill>
                <a:schemeClr val="folHlink"/>
              </a:solidFill>
              <a:ln w="9525" cmpd="sng">
                <a:solidFill>
                  <a:srgbClr val="000000"/>
                </a:solidFill>
                <a:prstDash val="solid"/>
                <a:round/>
                <a:headEnd/>
                <a:tailEnd/>
              </a:ln>
              <a:effectLst>
                <a:outerShdw dist="35921" dir="2700000" algn="ctr" rotWithShape="0">
                  <a:srgbClr val="000000"/>
                </a:outerShdw>
              </a:effectLst>
            </p:spPr>
            <p:txBody>
              <a:bodyPr/>
              <a:lstStyle/>
              <a:p>
                <a:endParaRPr lang="en-US" dirty="0"/>
              </a:p>
            </p:txBody>
          </p:sp>
          <p:sp>
            <p:nvSpPr>
              <p:cNvPr id="13341" name="Freeform 1151"/>
              <p:cNvSpPr>
                <a:spLocks noChangeAspect="1"/>
              </p:cNvSpPr>
              <p:nvPr/>
            </p:nvSpPr>
            <p:spPr bwMode="auto">
              <a:xfrm>
                <a:off x="2391" y="2742"/>
                <a:ext cx="422" cy="341"/>
              </a:xfrm>
              <a:custGeom>
                <a:avLst/>
                <a:gdLst>
                  <a:gd name="T0" fmla="*/ 1153 w 1153"/>
                  <a:gd name="T1" fmla="*/ 1122 h 1122"/>
                  <a:gd name="T2" fmla="*/ 0 w 1153"/>
                  <a:gd name="T3" fmla="*/ 226 h 1122"/>
                  <a:gd name="T4" fmla="*/ 104 w 1153"/>
                  <a:gd name="T5" fmla="*/ 218 h 1122"/>
                  <a:gd name="T6" fmla="*/ 107 w 1153"/>
                  <a:gd name="T7" fmla="*/ 198 h 1122"/>
                  <a:gd name="T8" fmla="*/ 102 w 1153"/>
                  <a:gd name="T9" fmla="*/ 173 h 1122"/>
                  <a:gd name="T10" fmla="*/ 94 w 1153"/>
                  <a:gd name="T11" fmla="*/ 143 h 1122"/>
                  <a:gd name="T12" fmla="*/ 89 w 1153"/>
                  <a:gd name="T13" fmla="*/ 114 h 1122"/>
                  <a:gd name="T14" fmla="*/ 90 w 1153"/>
                  <a:gd name="T15" fmla="*/ 87 h 1122"/>
                  <a:gd name="T16" fmla="*/ 99 w 1153"/>
                  <a:gd name="T17" fmla="*/ 60 h 1122"/>
                  <a:gd name="T18" fmla="*/ 118 w 1153"/>
                  <a:gd name="T19" fmla="*/ 38 h 1122"/>
                  <a:gd name="T20" fmla="*/ 139 w 1153"/>
                  <a:gd name="T21" fmla="*/ 20 h 1122"/>
                  <a:gd name="T22" fmla="*/ 165 w 1153"/>
                  <a:gd name="T23" fmla="*/ 7 h 1122"/>
                  <a:gd name="T24" fmla="*/ 198 w 1153"/>
                  <a:gd name="T25" fmla="*/ 1 h 1122"/>
                  <a:gd name="T26" fmla="*/ 227 w 1153"/>
                  <a:gd name="T27" fmla="*/ 0 h 1122"/>
                  <a:gd name="T28" fmla="*/ 252 w 1153"/>
                  <a:gd name="T29" fmla="*/ 3 h 1122"/>
                  <a:gd name="T30" fmla="*/ 278 w 1153"/>
                  <a:gd name="T31" fmla="*/ 11 h 1122"/>
                  <a:gd name="T32" fmla="*/ 299 w 1153"/>
                  <a:gd name="T33" fmla="*/ 25 h 1122"/>
                  <a:gd name="T34" fmla="*/ 319 w 1153"/>
                  <a:gd name="T35" fmla="*/ 46 h 1122"/>
                  <a:gd name="T36" fmla="*/ 335 w 1153"/>
                  <a:gd name="T37" fmla="*/ 69 h 1122"/>
                  <a:gd name="T38" fmla="*/ 344 w 1153"/>
                  <a:gd name="T39" fmla="*/ 101 h 1122"/>
                  <a:gd name="T40" fmla="*/ 340 w 1153"/>
                  <a:gd name="T41" fmla="*/ 133 h 1122"/>
                  <a:gd name="T42" fmla="*/ 332 w 1153"/>
                  <a:gd name="T43" fmla="*/ 165 h 1122"/>
                  <a:gd name="T44" fmla="*/ 324 w 1153"/>
                  <a:gd name="T45" fmla="*/ 197 h 1122"/>
                  <a:gd name="T46" fmla="*/ 326 w 1153"/>
                  <a:gd name="T47" fmla="*/ 212 h 1122"/>
                  <a:gd name="T48" fmla="*/ 520 w 1153"/>
                  <a:gd name="T49" fmla="*/ 220 h 1122"/>
                  <a:gd name="T50" fmla="*/ 515 w 1153"/>
                  <a:gd name="T51" fmla="*/ 279 h 1122"/>
                  <a:gd name="T52" fmla="*/ 517 w 1153"/>
                  <a:gd name="T53" fmla="*/ 314 h 1122"/>
                  <a:gd name="T54" fmla="*/ 522 w 1153"/>
                  <a:gd name="T55" fmla="*/ 350 h 1122"/>
                  <a:gd name="T56" fmla="*/ 535 w 1153"/>
                  <a:gd name="T57" fmla="*/ 372 h 1122"/>
                  <a:gd name="T58" fmla="*/ 556 w 1153"/>
                  <a:gd name="T59" fmla="*/ 388 h 1122"/>
                  <a:gd name="T60" fmla="*/ 582 w 1153"/>
                  <a:gd name="T61" fmla="*/ 395 h 1122"/>
                  <a:gd name="T62" fmla="*/ 612 w 1153"/>
                  <a:gd name="T63" fmla="*/ 396 h 1122"/>
                  <a:gd name="T64" fmla="*/ 641 w 1153"/>
                  <a:gd name="T65" fmla="*/ 393 h 1122"/>
                  <a:gd name="T66" fmla="*/ 677 w 1153"/>
                  <a:gd name="T67" fmla="*/ 389 h 1122"/>
                  <a:gd name="T68" fmla="*/ 714 w 1153"/>
                  <a:gd name="T69" fmla="*/ 391 h 1122"/>
                  <a:gd name="T70" fmla="*/ 748 w 1153"/>
                  <a:gd name="T71" fmla="*/ 400 h 1122"/>
                  <a:gd name="T72" fmla="*/ 776 w 1153"/>
                  <a:gd name="T73" fmla="*/ 416 h 1122"/>
                  <a:gd name="T74" fmla="*/ 793 w 1153"/>
                  <a:gd name="T75" fmla="*/ 440 h 1122"/>
                  <a:gd name="T76" fmla="*/ 800 w 1153"/>
                  <a:gd name="T77" fmla="*/ 468 h 1122"/>
                  <a:gd name="T78" fmla="*/ 797 w 1153"/>
                  <a:gd name="T79" fmla="*/ 500 h 1122"/>
                  <a:gd name="T80" fmla="*/ 800 w 1153"/>
                  <a:gd name="T81" fmla="*/ 530 h 1122"/>
                  <a:gd name="T82" fmla="*/ 811 w 1153"/>
                  <a:gd name="T83" fmla="*/ 556 h 1122"/>
                  <a:gd name="T84" fmla="*/ 831 w 1153"/>
                  <a:gd name="T85" fmla="*/ 574 h 1122"/>
                  <a:gd name="T86" fmla="*/ 864 w 1153"/>
                  <a:gd name="T87" fmla="*/ 585 h 1122"/>
                  <a:gd name="T88" fmla="*/ 895 w 1153"/>
                  <a:gd name="T89" fmla="*/ 593 h 1122"/>
                  <a:gd name="T90" fmla="*/ 932 w 1153"/>
                  <a:gd name="T91" fmla="*/ 600 h 1122"/>
                  <a:gd name="T92" fmla="*/ 963 w 1153"/>
                  <a:gd name="T93" fmla="*/ 610 h 1122"/>
                  <a:gd name="T94" fmla="*/ 988 w 1153"/>
                  <a:gd name="T95" fmla="*/ 624 h 1122"/>
                  <a:gd name="T96" fmla="*/ 1009 w 1153"/>
                  <a:gd name="T97" fmla="*/ 645 h 1122"/>
                  <a:gd name="T98" fmla="*/ 1022 w 1153"/>
                  <a:gd name="T99" fmla="*/ 670 h 1122"/>
                  <a:gd name="T100" fmla="*/ 1023 w 1153"/>
                  <a:gd name="T101" fmla="*/ 705 h 1122"/>
                  <a:gd name="T102" fmla="*/ 1016 w 1153"/>
                  <a:gd name="T103" fmla="*/ 739 h 1122"/>
                  <a:gd name="T104" fmla="*/ 1006 w 1153"/>
                  <a:gd name="T105" fmla="*/ 779 h 1122"/>
                  <a:gd name="T106" fmla="*/ 1004 w 1153"/>
                  <a:gd name="T107" fmla="*/ 808 h 1122"/>
                  <a:gd name="T108" fmla="*/ 1011 w 1153"/>
                  <a:gd name="T109" fmla="*/ 843 h 1122"/>
                  <a:gd name="T110" fmla="*/ 1024 w 1153"/>
                  <a:gd name="T111" fmla="*/ 867 h 1122"/>
                  <a:gd name="T112" fmla="*/ 1045 w 1153"/>
                  <a:gd name="T113" fmla="*/ 893 h 1122"/>
                  <a:gd name="T114" fmla="*/ 1073 w 1153"/>
                  <a:gd name="T115" fmla="*/ 913 h 1122"/>
                  <a:gd name="T116" fmla="*/ 1102 w 1153"/>
                  <a:gd name="T117" fmla="*/ 922 h 1122"/>
                  <a:gd name="T118" fmla="*/ 1135 w 1153"/>
                  <a:gd name="T119" fmla="*/ 925 h 112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153" h="1122">
                    <a:moveTo>
                      <a:pt x="1153" y="924"/>
                    </a:moveTo>
                    <a:lnTo>
                      <a:pt x="1153" y="1122"/>
                    </a:lnTo>
                    <a:lnTo>
                      <a:pt x="1" y="1122"/>
                    </a:lnTo>
                    <a:lnTo>
                      <a:pt x="0" y="226"/>
                    </a:lnTo>
                    <a:lnTo>
                      <a:pt x="100" y="226"/>
                    </a:lnTo>
                    <a:lnTo>
                      <a:pt x="104" y="218"/>
                    </a:lnTo>
                    <a:lnTo>
                      <a:pt x="107" y="207"/>
                    </a:lnTo>
                    <a:lnTo>
                      <a:pt x="107" y="198"/>
                    </a:lnTo>
                    <a:lnTo>
                      <a:pt x="106" y="187"/>
                    </a:lnTo>
                    <a:lnTo>
                      <a:pt x="102" y="173"/>
                    </a:lnTo>
                    <a:lnTo>
                      <a:pt x="98" y="155"/>
                    </a:lnTo>
                    <a:lnTo>
                      <a:pt x="94" y="143"/>
                    </a:lnTo>
                    <a:lnTo>
                      <a:pt x="90" y="128"/>
                    </a:lnTo>
                    <a:lnTo>
                      <a:pt x="89" y="114"/>
                    </a:lnTo>
                    <a:lnTo>
                      <a:pt x="89" y="100"/>
                    </a:lnTo>
                    <a:lnTo>
                      <a:pt x="90" y="87"/>
                    </a:lnTo>
                    <a:lnTo>
                      <a:pt x="94" y="73"/>
                    </a:lnTo>
                    <a:lnTo>
                      <a:pt x="99" y="60"/>
                    </a:lnTo>
                    <a:lnTo>
                      <a:pt x="107" y="50"/>
                    </a:lnTo>
                    <a:lnTo>
                      <a:pt x="118" y="38"/>
                    </a:lnTo>
                    <a:lnTo>
                      <a:pt x="128" y="29"/>
                    </a:lnTo>
                    <a:lnTo>
                      <a:pt x="139" y="20"/>
                    </a:lnTo>
                    <a:lnTo>
                      <a:pt x="151" y="13"/>
                    </a:lnTo>
                    <a:lnTo>
                      <a:pt x="165" y="7"/>
                    </a:lnTo>
                    <a:lnTo>
                      <a:pt x="181" y="3"/>
                    </a:lnTo>
                    <a:lnTo>
                      <a:pt x="198" y="1"/>
                    </a:lnTo>
                    <a:lnTo>
                      <a:pt x="212" y="0"/>
                    </a:lnTo>
                    <a:lnTo>
                      <a:pt x="227" y="0"/>
                    </a:lnTo>
                    <a:lnTo>
                      <a:pt x="241" y="1"/>
                    </a:lnTo>
                    <a:lnTo>
                      <a:pt x="252" y="3"/>
                    </a:lnTo>
                    <a:lnTo>
                      <a:pt x="265" y="7"/>
                    </a:lnTo>
                    <a:lnTo>
                      <a:pt x="278" y="11"/>
                    </a:lnTo>
                    <a:lnTo>
                      <a:pt x="288" y="17"/>
                    </a:lnTo>
                    <a:lnTo>
                      <a:pt x="299" y="25"/>
                    </a:lnTo>
                    <a:lnTo>
                      <a:pt x="309" y="35"/>
                    </a:lnTo>
                    <a:lnTo>
                      <a:pt x="319" y="46"/>
                    </a:lnTo>
                    <a:lnTo>
                      <a:pt x="328" y="57"/>
                    </a:lnTo>
                    <a:lnTo>
                      <a:pt x="335" y="69"/>
                    </a:lnTo>
                    <a:lnTo>
                      <a:pt x="340" y="84"/>
                    </a:lnTo>
                    <a:lnTo>
                      <a:pt x="344" y="101"/>
                    </a:lnTo>
                    <a:lnTo>
                      <a:pt x="344" y="117"/>
                    </a:lnTo>
                    <a:lnTo>
                      <a:pt x="340" y="133"/>
                    </a:lnTo>
                    <a:lnTo>
                      <a:pt x="336" y="149"/>
                    </a:lnTo>
                    <a:lnTo>
                      <a:pt x="332" y="165"/>
                    </a:lnTo>
                    <a:lnTo>
                      <a:pt x="327" y="183"/>
                    </a:lnTo>
                    <a:lnTo>
                      <a:pt x="324" y="197"/>
                    </a:lnTo>
                    <a:lnTo>
                      <a:pt x="324" y="205"/>
                    </a:lnTo>
                    <a:lnTo>
                      <a:pt x="326" y="212"/>
                    </a:lnTo>
                    <a:lnTo>
                      <a:pt x="329" y="220"/>
                    </a:lnTo>
                    <a:lnTo>
                      <a:pt x="520" y="220"/>
                    </a:lnTo>
                    <a:lnTo>
                      <a:pt x="516" y="257"/>
                    </a:lnTo>
                    <a:lnTo>
                      <a:pt x="515" y="279"/>
                    </a:lnTo>
                    <a:lnTo>
                      <a:pt x="516" y="297"/>
                    </a:lnTo>
                    <a:lnTo>
                      <a:pt x="517" y="314"/>
                    </a:lnTo>
                    <a:lnTo>
                      <a:pt x="519" y="332"/>
                    </a:lnTo>
                    <a:lnTo>
                      <a:pt x="522" y="350"/>
                    </a:lnTo>
                    <a:lnTo>
                      <a:pt x="528" y="362"/>
                    </a:lnTo>
                    <a:lnTo>
                      <a:pt x="535" y="372"/>
                    </a:lnTo>
                    <a:lnTo>
                      <a:pt x="544" y="381"/>
                    </a:lnTo>
                    <a:lnTo>
                      <a:pt x="556" y="388"/>
                    </a:lnTo>
                    <a:lnTo>
                      <a:pt x="569" y="393"/>
                    </a:lnTo>
                    <a:lnTo>
                      <a:pt x="582" y="395"/>
                    </a:lnTo>
                    <a:lnTo>
                      <a:pt x="596" y="396"/>
                    </a:lnTo>
                    <a:lnTo>
                      <a:pt x="612" y="396"/>
                    </a:lnTo>
                    <a:lnTo>
                      <a:pt x="629" y="394"/>
                    </a:lnTo>
                    <a:lnTo>
                      <a:pt x="641" y="393"/>
                    </a:lnTo>
                    <a:lnTo>
                      <a:pt x="659" y="391"/>
                    </a:lnTo>
                    <a:lnTo>
                      <a:pt x="677" y="389"/>
                    </a:lnTo>
                    <a:lnTo>
                      <a:pt x="697" y="389"/>
                    </a:lnTo>
                    <a:lnTo>
                      <a:pt x="714" y="391"/>
                    </a:lnTo>
                    <a:lnTo>
                      <a:pt x="731" y="394"/>
                    </a:lnTo>
                    <a:lnTo>
                      <a:pt x="748" y="400"/>
                    </a:lnTo>
                    <a:lnTo>
                      <a:pt x="762" y="406"/>
                    </a:lnTo>
                    <a:lnTo>
                      <a:pt x="776" y="416"/>
                    </a:lnTo>
                    <a:lnTo>
                      <a:pt x="785" y="427"/>
                    </a:lnTo>
                    <a:lnTo>
                      <a:pt x="793" y="440"/>
                    </a:lnTo>
                    <a:lnTo>
                      <a:pt x="798" y="454"/>
                    </a:lnTo>
                    <a:lnTo>
                      <a:pt x="800" y="468"/>
                    </a:lnTo>
                    <a:lnTo>
                      <a:pt x="798" y="484"/>
                    </a:lnTo>
                    <a:lnTo>
                      <a:pt x="797" y="500"/>
                    </a:lnTo>
                    <a:lnTo>
                      <a:pt x="798" y="516"/>
                    </a:lnTo>
                    <a:lnTo>
                      <a:pt x="800" y="530"/>
                    </a:lnTo>
                    <a:lnTo>
                      <a:pt x="805" y="543"/>
                    </a:lnTo>
                    <a:lnTo>
                      <a:pt x="811" y="556"/>
                    </a:lnTo>
                    <a:lnTo>
                      <a:pt x="819" y="565"/>
                    </a:lnTo>
                    <a:lnTo>
                      <a:pt x="831" y="574"/>
                    </a:lnTo>
                    <a:lnTo>
                      <a:pt x="847" y="580"/>
                    </a:lnTo>
                    <a:lnTo>
                      <a:pt x="864" y="585"/>
                    </a:lnTo>
                    <a:lnTo>
                      <a:pt x="878" y="589"/>
                    </a:lnTo>
                    <a:lnTo>
                      <a:pt x="895" y="593"/>
                    </a:lnTo>
                    <a:lnTo>
                      <a:pt x="915" y="597"/>
                    </a:lnTo>
                    <a:lnTo>
                      <a:pt x="932" y="600"/>
                    </a:lnTo>
                    <a:lnTo>
                      <a:pt x="949" y="605"/>
                    </a:lnTo>
                    <a:lnTo>
                      <a:pt x="963" y="610"/>
                    </a:lnTo>
                    <a:lnTo>
                      <a:pt x="977" y="616"/>
                    </a:lnTo>
                    <a:lnTo>
                      <a:pt x="988" y="624"/>
                    </a:lnTo>
                    <a:lnTo>
                      <a:pt x="997" y="632"/>
                    </a:lnTo>
                    <a:lnTo>
                      <a:pt x="1009" y="645"/>
                    </a:lnTo>
                    <a:lnTo>
                      <a:pt x="1016" y="657"/>
                    </a:lnTo>
                    <a:lnTo>
                      <a:pt x="1022" y="670"/>
                    </a:lnTo>
                    <a:lnTo>
                      <a:pt x="1025" y="688"/>
                    </a:lnTo>
                    <a:lnTo>
                      <a:pt x="1023" y="705"/>
                    </a:lnTo>
                    <a:lnTo>
                      <a:pt x="1020" y="720"/>
                    </a:lnTo>
                    <a:lnTo>
                      <a:pt x="1016" y="739"/>
                    </a:lnTo>
                    <a:lnTo>
                      <a:pt x="1011" y="760"/>
                    </a:lnTo>
                    <a:lnTo>
                      <a:pt x="1006" y="779"/>
                    </a:lnTo>
                    <a:lnTo>
                      <a:pt x="1004" y="795"/>
                    </a:lnTo>
                    <a:lnTo>
                      <a:pt x="1004" y="808"/>
                    </a:lnTo>
                    <a:lnTo>
                      <a:pt x="1007" y="827"/>
                    </a:lnTo>
                    <a:lnTo>
                      <a:pt x="1011" y="843"/>
                    </a:lnTo>
                    <a:lnTo>
                      <a:pt x="1017" y="855"/>
                    </a:lnTo>
                    <a:lnTo>
                      <a:pt x="1024" y="867"/>
                    </a:lnTo>
                    <a:lnTo>
                      <a:pt x="1034" y="880"/>
                    </a:lnTo>
                    <a:lnTo>
                      <a:pt x="1045" y="893"/>
                    </a:lnTo>
                    <a:lnTo>
                      <a:pt x="1058" y="904"/>
                    </a:lnTo>
                    <a:lnTo>
                      <a:pt x="1073" y="913"/>
                    </a:lnTo>
                    <a:lnTo>
                      <a:pt x="1087" y="918"/>
                    </a:lnTo>
                    <a:lnTo>
                      <a:pt x="1102" y="922"/>
                    </a:lnTo>
                    <a:lnTo>
                      <a:pt x="1117" y="924"/>
                    </a:lnTo>
                    <a:lnTo>
                      <a:pt x="1135" y="925"/>
                    </a:lnTo>
                    <a:lnTo>
                      <a:pt x="1153" y="924"/>
                    </a:lnTo>
                    <a:close/>
                  </a:path>
                </a:pathLst>
              </a:custGeom>
              <a:solidFill>
                <a:schemeClr val="hlink"/>
              </a:solidFill>
              <a:ln w="9525" cmpd="sng">
                <a:solidFill>
                  <a:srgbClr val="000000"/>
                </a:solidFill>
                <a:prstDash val="solid"/>
                <a:round/>
                <a:headEnd/>
                <a:tailEnd/>
              </a:ln>
              <a:effectLst>
                <a:outerShdw dist="35921" dir="2700000" algn="ctr" rotWithShape="0">
                  <a:srgbClr val="000000"/>
                </a:outerShdw>
              </a:effectLst>
            </p:spPr>
            <p:txBody>
              <a:bodyPr/>
              <a:lstStyle/>
              <a:p>
                <a:endParaRPr lang="en-US" dirty="0"/>
              </a:p>
            </p:txBody>
          </p:sp>
          <p:sp>
            <p:nvSpPr>
              <p:cNvPr id="13342" name="Freeform 1152"/>
              <p:cNvSpPr>
                <a:spLocks noChangeAspect="1"/>
              </p:cNvSpPr>
              <p:nvPr/>
            </p:nvSpPr>
            <p:spPr bwMode="auto">
              <a:xfrm>
                <a:off x="2391" y="2363"/>
                <a:ext cx="424" cy="286"/>
              </a:xfrm>
              <a:custGeom>
                <a:avLst/>
                <a:gdLst>
                  <a:gd name="T0" fmla="*/ 1158 w 1158"/>
                  <a:gd name="T1" fmla="*/ 0 h 940"/>
                  <a:gd name="T2" fmla="*/ 1 w 1158"/>
                  <a:gd name="T3" fmla="*/ 940 h 940"/>
                  <a:gd name="T4" fmla="*/ 109 w 1158"/>
                  <a:gd name="T5" fmla="*/ 922 h 940"/>
                  <a:gd name="T6" fmla="*/ 106 w 1158"/>
                  <a:gd name="T7" fmla="*/ 891 h 940"/>
                  <a:gd name="T8" fmla="*/ 94 w 1158"/>
                  <a:gd name="T9" fmla="*/ 849 h 940"/>
                  <a:gd name="T10" fmla="*/ 90 w 1158"/>
                  <a:gd name="T11" fmla="*/ 815 h 940"/>
                  <a:gd name="T12" fmla="*/ 98 w 1158"/>
                  <a:gd name="T13" fmla="*/ 780 h 940"/>
                  <a:gd name="T14" fmla="*/ 122 w 1158"/>
                  <a:gd name="T15" fmla="*/ 750 h 940"/>
                  <a:gd name="T16" fmla="*/ 152 w 1158"/>
                  <a:gd name="T17" fmla="*/ 728 h 940"/>
                  <a:gd name="T18" fmla="*/ 188 w 1158"/>
                  <a:gd name="T19" fmla="*/ 717 h 940"/>
                  <a:gd name="T20" fmla="*/ 240 w 1158"/>
                  <a:gd name="T21" fmla="*/ 718 h 940"/>
                  <a:gd name="T22" fmla="*/ 274 w 1158"/>
                  <a:gd name="T23" fmla="*/ 725 h 940"/>
                  <a:gd name="T24" fmla="*/ 308 w 1158"/>
                  <a:gd name="T25" fmla="*/ 749 h 940"/>
                  <a:gd name="T26" fmla="*/ 331 w 1158"/>
                  <a:gd name="T27" fmla="*/ 778 h 940"/>
                  <a:gd name="T28" fmla="*/ 341 w 1158"/>
                  <a:gd name="T29" fmla="*/ 809 h 940"/>
                  <a:gd name="T30" fmla="*/ 339 w 1158"/>
                  <a:gd name="T31" fmla="*/ 843 h 940"/>
                  <a:gd name="T32" fmla="*/ 331 w 1158"/>
                  <a:gd name="T33" fmla="*/ 874 h 940"/>
                  <a:gd name="T34" fmla="*/ 323 w 1158"/>
                  <a:gd name="T35" fmla="*/ 906 h 940"/>
                  <a:gd name="T36" fmla="*/ 327 w 1158"/>
                  <a:gd name="T37" fmla="*/ 936 h 940"/>
                  <a:gd name="T38" fmla="*/ 519 w 1158"/>
                  <a:gd name="T39" fmla="*/ 903 h 940"/>
                  <a:gd name="T40" fmla="*/ 521 w 1158"/>
                  <a:gd name="T41" fmla="*/ 861 h 940"/>
                  <a:gd name="T42" fmla="*/ 524 w 1158"/>
                  <a:gd name="T43" fmla="*/ 826 h 940"/>
                  <a:gd name="T44" fmla="*/ 533 w 1158"/>
                  <a:gd name="T45" fmla="*/ 796 h 940"/>
                  <a:gd name="T46" fmla="*/ 550 w 1158"/>
                  <a:gd name="T47" fmla="*/ 776 h 940"/>
                  <a:gd name="T48" fmla="*/ 574 w 1158"/>
                  <a:gd name="T49" fmla="*/ 765 h 940"/>
                  <a:gd name="T50" fmla="*/ 601 w 1158"/>
                  <a:gd name="T51" fmla="*/ 762 h 940"/>
                  <a:gd name="T52" fmla="*/ 634 w 1158"/>
                  <a:gd name="T53" fmla="*/ 763 h 940"/>
                  <a:gd name="T54" fmla="*/ 664 w 1158"/>
                  <a:gd name="T55" fmla="*/ 766 h 940"/>
                  <a:gd name="T56" fmla="*/ 702 w 1158"/>
                  <a:gd name="T57" fmla="*/ 768 h 940"/>
                  <a:gd name="T58" fmla="*/ 736 w 1158"/>
                  <a:gd name="T59" fmla="*/ 763 h 940"/>
                  <a:gd name="T60" fmla="*/ 767 w 1158"/>
                  <a:gd name="T61" fmla="*/ 752 h 940"/>
                  <a:gd name="T62" fmla="*/ 790 w 1158"/>
                  <a:gd name="T63" fmla="*/ 731 h 940"/>
                  <a:gd name="T64" fmla="*/ 803 w 1158"/>
                  <a:gd name="T65" fmla="*/ 705 h 940"/>
                  <a:gd name="T66" fmla="*/ 803 w 1158"/>
                  <a:gd name="T67" fmla="*/ 675 h 940"/>
                  <a:gd name="T68" fmla="*/ 803 w 1158"/>
                  <a:gd name="T69" fmla="*/ 642 h 940"/>
                  <a:gd name="T70" fmla="*/ 810 w 1158"/>
                  <a:gd name="T71" fmla="*/ 615 h 940"/>
                  <a:gd name="T72" fmla="*/ 824 w 1158"/>
                  <a:gd name="T73" fmla="*/ 593 h 940"/>
                  <a:gd name="T74" fmla="*/ 853 w 1158"/>
                  <a:gd name="T75" fmla="*/ 578 h 940"/>
                  <a:gd name="T76" fmla="*/ 884 w 1158"/>
                  <a:gd name="T77" fmla="*/ 569 h 940"/>
                  <a:gd name="T78" fmla="*/ 921 w 1158"/>
                  <a:gd name="T79" fmla="*/ 561 h 940"/>
                  <a:gd name="T80" fmla="*/ 954 w 1158"/>
                  <a:gd name="T81" fmla="*/ 553 h 940"/>
                  <a:gd name="T82" fmla="*/ 982 w 1158"/>
                  <a:gd name="T83" fmla="*/ 542 h 940"/>
                  <a:gd name="T84" fmla="*/ 1003 w 1158"/>
                  <a:gd name="T85" fmla="*/ 526 h 940"/>
                  <a:gd name="T86" fmla="*/ 1021 w 1158"/>
                  <a:gd name="T87" fmla="*/ 501 h 940"/>
                  <a:gd name="T88" fmla="*/ 1030 w 1158"/>
                  <a:gd name="T89" fmla="*/ 469 h 940"/>
                  <a:gd name="T90" fmla="*/ 1026 w 1158"/>
                  <a:gd name="T91" fmla="*/ 438 h 940"/>
                  <a:gd name="T92" fmla="*/ 1016 w 1158"/>
                  <a:gd name="T93" fmla="*/ 398 h 940"/>
                  <a:gd name="T94" fmla="*/ 1010 w 1158"/>
                  <a:gd name="T95" fmla="*/ 364 h 940"/>
                  <a:gd name="T96" fmla="*/ 1012 w 1158"/>
                  <a:gd name="T97" fmla="*/ 331 h 940"/>
                  <a:gd name="T98" fmla="*/ 1022 w 1158"/>
                  <a:gd name="T99" fmla="*/ 303 h 940"/>
                  <a:gd name="T100" fmla="*/ 1039 w 1158"/>
                  <a:gd name="T101" fmla="*/ 278 h 940"/>
                  <a:gd name="T102" fmla="*/ 1064 w 1158"/>
                  <a:gd name="T103" fmla="*/ 254 h 940"/>
                  <a:gd name="T104" fmla="*/ 1093 w 1158"/>
                  <a:gd name="T105" fmla="*/ 240 h 940"/>
                  <a:gd name="T106" fmla="*/ 1122 w 1158"/>
                  <a:gd name="T107" fmla="*/ 234 h 940"/>
                  <a:gd name="T108" fmla="*/ 1158 w 1158"/>
                  <a:gd name="T109" fmla="*/ 234 h 94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158" h="940">
                    <a:moveTo>
                      <a:pt x="1158" y="234"/>
                    </a:moveTo>
                    <a:lnTo>
                      <a:pt x="1158" y="0"/>
                    </a:lnTo>
                    <a:lnTo>
                      <a:pt x="0" y="0"/>
                    </a:lnTo>
                    <a:lnTo>
                      <a:pt x="1" y="940"/>
                    </a:lnTo>
                    <a:lnTo>
                      <a:pt x="104" y="940"/>
                    </a:lnTo>
                    <a:lnTo>
                      <a:pt x="109" y="922"/>
                    </a:lnTo>
                    <a:lnTo>
                      <a:pt x="109" y="909"/>
                    </a:lnTo>
                    <a:lnTo>
                      <a:pt x="106" y="891"/>
                    </a:lnTo>
                    <a:lnTo>
                      <a:pt x="100" y="872"/>
                    </a:lnTo>
                    <a:lnTo>
                      <a:pt x="94" y="849"/>
                    </a:lnTo>
                    <a:lnTo>
                      <a:pt x="91" y="831"/>
                    </a:lnTo>
                    <a:lnTo>
                      <a:pt x="90" y="815"/>
                    </a:lnTo>
                    <a:lnTo>
                      <a:pt x="93" y="797"/>
                    </a:lnTo>
                    <a:lnTo>
                      <a:pt x="98" y="780"/>
                    </a:lnTo>
                    <a:lnTo>
                      <a:pt x="109" y="763"/>
                    </a:lnTo>
                    <a:lnTo>
                      <a:pt x="122" y="750"/>
                    </a:lnTo>
                    <a:lnTo>
                      <a:pt x="136" y="737"/>
                    </a:lnTo>
                    <a:lnTo>
                      <a:pt x="152" y="728"/>
                    </a:lnTo>
                    <a:lnTo>
                      <a:pt x="171" y="720"/>
                    </a:lnTo>
                    <a:lnTo>
                      <a:pt x="188" y="717"/>
                    </a:lnTo>
                    <a:lnTo>
                      <a:pt x="212" y="716"/>
                    </a:lnTo>
                    <a:lnTo>
                      <a:pt x="240" y="718"/>
                    </a:lnTo>
                    <a:lnTo>
                      <a:pt x="258" y="720"/>
                    </a:lnTo>
                    <a:lnTo>
                      <a:pt x="274" y="725"/>
                    </a:lnTo>
                    <a:lnTo>
                      <a:pt x="289" y="734"/>
                    </a:lnTo>
                    <a:lnTo>
                      <a:pt x="308" y="749"/>
                    </a:lnTo>
                    <a:lnTo>
                      <a:pt x="320" y="763"/>
                    </a:lnTo>
                    <a:lnTo>
                      <a:pt x="331" y="778"/>
                    </a:lnTo>
                    <a:lnTo>
                      <a:pt x="337" y="794"/>
                    </a:lnTo>
                    <a:lnTo>
                      <a:pt x="341" y="809"/>
                    </a:lnTo>
                    <a:lnTo>
                      <a:pt x="341" y="826"/>
                    </a:lnTo>
                    <a:lnTo>
                      <a:pt x="339" y="843"/>
                    </a:lnTo>
                    <a:lnTo>
                      <a:pt x="335" y="859"/>
                    </a:lnTo>
                    <a:lnTo>
                      <a:pt x="331" y="874"/>
                    </a:lnTo>
                    <a:lnTo>
                      <a:pt x="326" y="890"/>
                    </a:lnTo>
                    <a:lnTo>
                      <a:pt x="323" y="906"/>
                    </a:lnTo>
                    <a:lnTo>
                      <a:pt x="323" y="920"/>
                    </a:lnTo>
                    <a:lnTo>
                      <a:pt x="327" y="936"/>
                    </a:lnTo>
                    <a:lnTo>
                      <a:pt x="521" y="936"/>
                    </a:lnTo>
                    <a:lnTo>
                      <a:pt x="519" y="903"/>
                    </a:lnTo>
                    <a:lnTo>
                      <a:pt x="521" y="879"/>
                    </a:lnTo>
                    <a:lnTo>
                      <a:pt x="521" y="861"/>
                    </a:lnTo>
                    <a:lnTo>
                      <a:pt x="522" y="844"/>
                    </a:lnTo>
                    <a:lnTo>
                      <a:pt x="524" y="826"/>
                    </a:lnTo>
                    <a:lnTo>
                      <a:pt x="528" y="808"/>
                    </a:lnTo>
                    <a:lnTo>
                      <a:pt x="533" y="796"/>
                    </a:lnTo>
                    <a:lnTo>
                      <a:pt x="540" y="785"/>
                    </a:lnTo>
                    <a:lnTo>
                      <a:pt x="550" y="776"/>
                    </a:lnTo>
                    <a:lnTo>
                      <a:pt x="561" y="769"/>
                    </a:lnTo>
                    <a:lnTo>
                      <a:pt x="574" y="765"/>
                    </a:lnTo>
                    <a:lnTo>
                      <a:pt x="588" y="763"/>
                    </a:lnTo>
                    <a:lnTo>
                      <a:pt x="601" y="762"/>
                    </a:lnTo>
                    <a:lnTo>
                      <a:pt x="618" y="762"/>
                    </a:lnTo>
                    <a:lnTo>
                      <a:pt x="634" y="763"/>
                    </a:lnTo>
                    <a:lnTo>
                      <a:pt x="647" y="765"/>
                    </a:lnTo>
                    <a:lnTo>
                      <a:pt x="664" y="766"/>
                    </a:lnTo>
                    <a:lnTo>
                      <a:pt x="682" y="768"/>
                    </a:lnTo>
                    <a:lnTo>
                      <a:pt x="702" y="768"/>
                    </a:lnTo>
                    <a:lnTo>
                      <a:pt x="719" y="766"/>
                    </a:lnTo>
                    <a:lnTo>
                      <a:pt x="736" y="763"/>
                    </a:lnTo>
                    <a:lnTo>
                      <a:pt x="754" y="759"/>
                    </a:lnTo>
                    <a:lnTo>
                      <a:pt x="767" y="752"/>
                    </a:lnTo>
                    <a:lnTo>
                      <a:pt x="781" y="743"/>
                    </a:lnTo>
                    <a:lnTo>
                      <a:pt x="790" y="731"/>
                    </a:lnTo>
                    <a:lnTo>
                      <a:pt x="799" y="718"/>
                    </a:lnTo>
                    <a:lnTo>
                      <a:pt x="803" y="705"/>
                    </a:lnTo>
                    <a:lnTo>
                      <a:pt x="805" y="690"/>
                    </a:lnTo>
                    <a:lnTo>
                      <a:pt x="803" y="675"/>
                    </a:lnTo>
                    <a:lnTo>
                      <a:pt x="802" y="659"/>
                    </a:lnTo>
                    <a:lnTo>
                      <a:pt x="803" y="642"/>
                    </a:lnTo>
                    <a:lnTo>
                      <a:pt x="806" y="629"/>
                    </a:lnTo>
                    <a:lnTo>
                      <a:pt x="810" y="615"/>
                    </a:lnTo>
                    <a:lnTo>
                      <a:pt x="816" y="602"/>
                    </a:lnTo>
                    <a:lnTo>
                      <a:pt x="824" y="593"/>
                    </a:lnTo>
                    <a:lnTo>
                      <a:pt x="837" y="584"/>
                    </a:lnTo>
                    <a:lnTo>
                      <a:pt x="853" y="578"/>
                    </a:lnTo>
                    <a:lnTo>
                      <a:pt x="869" y="573"/>
                    </a:lnTo>
                    <a:lnTo>
                      <a:pt x="884" y="569"/>
                    </a:lnTo>
                    <a:lnTo>
                      <a:pt x="900" y="565"/>
                    </a:lnTo>
                    <a:lnTo>
                      <a:pt x="921" y="561"/>
                    </a:lnTo>
                    <a:lnTo>
                      <a:pt x="937" y="558"/>
                    </a:lnTo>
                    <a:lnTo>
                      <a:pt x="954" y="553"/>
                    </a:lnTo>
                    <a:lnTo>
                      <a:pt x="968" y="548"/>
                    </a:lnTo>
                    <a:lnTo>
                      <a:pt x="982" y="542"/>
                    </a:lnTo>
                    <a:lnTo>
                      <a:pt x="993" y="534"/>
                    </a:lnTo>
                    <a:lnTo>
                      <a:pt x="1003" y="526"/>
                    </a:lnTo>
                    <a:lnTo>
                      <a:pt x="1014" y="513"/>
                    </a:lnTo>
                    <a:lnTo>
                      <a:pt x="1021" y="501"/>
                    </a:lnTo>
                    <a:lnTo>
                      <a:pt x="1027" y="487"/>
                    </a:lnTo>
                    <a:lnTo>
                      <a:pt x="1030" y="469"/>
                    </a:lnTo>
                    <a:lnTo>
                      <a:pt x="1028" y="454"/>
                    </a:lnTo>
                    <a:lnTo>
                      <a:pt x="1026" y="438"/>
                    </a:lnTo>
                    <a:lnTo>
                      <a:pt x="1021" y="419"/>
                    </a:lnTo>
                    <a:lnTo>
                      <a:pt x="1016" y="398"/>
                    </a:lnTo>
                    <a:lnTo>
                      <a:pt x="1011" y="379"/>
                    </a:lnTo>
                    <a:lnTo>
                      <a:pt x="1010" y="364"/>
                    </a:lnTo>
                    <a:lnTo>
                      <a:pt x="1010" y="350"/>
                    </a:lnTo>
                    <a:lnTo>
                      <a:pt x="1012" y="331"/>
                    </a:lnTo>
                    <a:lnTo>
                      <a:pt x="1017" y="315"/>
                    </a:lnTo>
                    <a:lnTo>
                      <a:pt x="1022" y="303"/>
                    </a:lnTo>
                    <a:lnTo>
                      <a:pt x="1029" y="291"/>
                    </a:lnTo>
                    <a:lnTo>
                      <a:pt x="1039" y="278"/>
                    </a:lnTo>
                    <a:lnTo>
                      <a:pt x="1050" y="265"/>
                    </a:lnTo>
                    <a:lnTo>
                      <a:pt x="1064" y="254"/>
                    </a:lnTo>
                    <a:lnTo>
                      <a:pt x="1079" y="245"/>
                    </a:lnTo>
                    <a:lnTo>
                      <a:pt x="1093" y="240"/>
                    </a:lnTo>
                    <a:lnTo>
                      <a:pt x="1107" y="236"/>
                    </a:lnTo>
                    <a:lnTo>
                      <a:pt x="1122" y="234"/>
                    </a:lnTo>
                    <a:lnTo>
                      <a:pt x="1140" y="234"/>
                    </a:lnTo>
                    <a:lnTo>
                      <a:pt x="1158" y="234"/>
                    </a:lnTo>
                    <a:close/>
                  </a:path>
                </a:pathLst>
              </a:custGeom>
              <a:solidFill>
                <a:schemeClr val="accent1"/>
              </a:solidFill>
              <a:ln w="9525" cmpd="sng">
                <a:solidFill>
                  <a:srgbClr val="000000"/>
                </a:solidFill>
                <a:prstDash val="solid"/>
                <a:round/>
                <a:headEnd/>
                <a:tailEnd/>
              </a:ln>
              <a:effectLst>
                <a:outerShdw dist="35921" dir="2700000" algn="ctr" rotWithShape="0">
                  <a:srgbClr val="000000"/>
                </a:outerShdw>
              </a:effectLst>
            </p:spPr>
            <p:txBody>
              <a:bodyPr/>
              <a:lstStyle/>
              <a:p>
                <a:endParaRPr lang="en-US" dirty="0"/>
              </a:p>
            </p:txBody>
          </p:sp>
          <p:sp>
            <p:nvSpPr>
              <p:cNvPr id="13343" name="Freeform 1153"/>
              <p:cNvSpPr>
                <a:spLocks noChangeAspect="1"/>
              </p:cNvSpPr>
              <p:nvPr/>
            </p:nvSpPr>
            <p:spPr bwMode="auto">
              <a:xfrm>
                <a:off x="2613" y="2504"/>
                <a:ext cx="469" cy="428"/>
              </a:xfrm>
              <a:custGeom>
                <a:avLst/>
                <a:gdLst>
                  <a:gd name="T0" fmla="*/ 516 w 1284"/>
                  <a:gd name="T1" fmla="*/ 224 h 1407"/>
                  <a:gd name="T2" fmla="*/ 498 w 1284"/>
                  <a:gd name="T3" fmla="*/ 107 h 1407"/>
                  <a:gd name="T4" fmla="*/ 561 w 1284"/>
                  <a:gd name="T5" fmla="*/ 13 h 1407"/>
                  <a:gd name="T6" fmla="*/ 705 w 1284"/>
                  <a:gd name="T7" fmla="*/ 3 h 1407"/>
                  <a:gd name="T8" fmla="*/ 776 w 1284"/>
                  <a:gd name="T9" fmla="*/ 58 h 1407"/>
                  <a:gd name="T10" fmla="*/ 792 w 1284"/>
                  <a:gd name="T11" fmla="*/ 154 h 1407"/>
                  <a:gd name="T12" fmla="*/ 778 w 1284"/>
                  <a:gd name="T13" fmla="*/ 257 h 1407"/>
                  <a:gd name="T14" fmla="*/ 848 w 1284"/>
                  <a:gd name="T15" fmla="*/ 318 h 1407"/>
                  <a:gd name="T16" fmla="*/ 954 w 1284"/>
                  <a:gd name="T17" fmla="*/ 344 h 1407"/>
                  <a:gd name="T18" fmla="*/ 998 w 1284"/>
                  <a:gd name="T19" fmla="*/ 392 h 1407"/>
                  <a:gd name="T20" fmla="*/ 1000 w 1284"/>
                  <a:gd name="T21" fmla="*/ 460 h 1407"/>
                  <a:gd name="T22" fmla="*/ 1041 w 1284"/>
                  <a:gd name="T23" fmla="*/ 521 h 1407"/>
                  <a:gd name="T24" fmla="*/ 1125 w 1284"/>
                  <a:gd name="T25" fmla="*/ 533 h 1407"/>
                  <a:gd name="T26" fmla="*/ 1216 w 1284"/>
                  <a:gd name="T27" fmla="*/ 528 h 1407"/>
                  <a:gd name="T28" fmla="*/ 1270 w 1284"/>
                  <a:gd name="T29" fmla="*/ 558 h 1407"/>
                  <a:gd name="T30" fmla="*/ 1283 w 1284"/>
                  <a:gd name="T31" fmla="*/ 665 h 1407"/>
                  <a:gd name="T32" fmla="*/ 1270 w 1284"/>
                  <a:gd name="T33" fmla="*/ 808 h 1407"/>
                  <a:gd name="T34" fmla="*/ 1215 w 1284"/>
                  <a:gd name="T35" fmla="*/ 842 h 1407"/>
                  <a:gd name="T36" fmla="*/ 1116 w 1284"/>
                  <a:gd name="T37" fmla="*/ 837 h 1407"/>
                  <a:gd name="T38" fmla="*/ 1043 w 1284"/>
                  <a:gd name="T39" fmla="*/ 848 h 1407"/>
                  <a:gd name="T40" fmla="*/ 1002 w 1284"/>
                  <a:gd name="T41" fmla="*/ 890 h 1407"/>
                  <a:gd name="T42" fmla="*/ 998 w 1284"/>
                  <a:gd name="T43" fmla="*/ 971 h 1407"/>
                  <a:gd name="T44" fmla="*/ 951 w 1284"/>
                  <a:gd name="T45" fmla="*/ 1027 h 1407"/>
                  <a:gd name="T46" fmla="*/ 866 w 1284"/>
                  <a:gd name="T47" fmla="*/ 1046 h 1407"/>
                  <a:gd name="T48" fmla="*/ 792 w 1284"/>
                  <a:gd name="T49" fmla="*/ 1085 h 1407"/>
                  <a:gd name="T50" fmla="*/ 776 w 1284"/>
                  <a:gd name="T51" fmla="*/ 1164 h 1407"/>
                  <a:gd name="T52" fmla="*/ 792 w 1284"/>
                  <a:gd name="T53" fmla="*/ 1261 h 1407"/>
                  <a:gd name="T54" fmla="*/ 757 w 1284"/>
                  <a:gd name="T55" fmla="*/ 1353 h 1407"/>
                  <a:gd name="T56" fmla="*/ 695 w 1284"/>
                  <a:gd name="T57" fmla="*/ 1401 h 1407"/>
                  <a:gd name="T58" fmla="*/ 599 w 1284"/>
                  <a:gd name="T59" fmla="*/ 1406 h 1407"/>
                  <a:gd name="T60" fmla="*/ 527 w 1284"/>
                  <a:gd name="T61" fmla="*/ 1370 h 1407"/>
                  <a:gd name="T62" fmla="*/ 493 w 1284"/>
                  <a:gd name="T63" fmla="*/ 1301 h 1407"/>
                  <a:gd name="T64" fmla="*/ 502 w 1284"/>
                  <a:gd name="T65" fmla="*/ 1220 h 1407"/>
                  <a:gd name="T66" fmla="*/ 507 w 1284"/>
                  <a:gd name="T67" fmla="*/ 1147 h 1407"/>
                  <a:gd name="T68" fmla="*/ 459 w 1284"/>
                  <a:gd name="T69" fmla="*/ 1095 h 1407"/>
                  <a:gd name="T70" fmla="*/ 380 w 1284"/>
                  <a:gd name="T71" fmla="*/ 1075 h 1407"/>
                  <a:gd name="T72" fmla="*/ 304 w 1284"/>
                  <a:gd name="T73" fmla="*/ 1045 h 1407"/>
                  <a:gd name="T74" fmla="*/ 284 w 1284"/>
                  <a:gd name="T75" fmla="*/ 964 h 1407"/>
                  <a:gd name="T76" fmla="*/ 261 w 1284"/>
                  <a:gd name="T77" fmla="*/ 897 h 1407"/>
                  <a:gd name="T78" fmla="*/ 185 w 1284"/>
                  <a:gd name="T79" fmla="*/ 872 h 1407"/>
                  <a:gd name="T80" fmla="*/ 108 w 1284"/>
                  <a:gd name="T81" fmla="*/ 879 h 1407"/>
                  <a:gd name="T82" fmla="*/ 25 w 1284"/>
                  <a:gd name="T83" fmla="*/ 858 h 1407"/>
                  <a:gd name="T84" fmla="*/ 1 w 1284"/>
                  <a:gd name="T85" fmla="*/ 764 h 1407"/>
                  <a:gd name="T86" fmla="*/ 6 w 1284"/>
                  <a:gd name="T87" fmla="*/ 629 h 1407"/>
                  <a:gd name="T88" fmla="*/ 31 w 1284"/>
                  <a:gd name="T89" fmla="*/ 548 h 1407"/>
                  <a:gd name="T90" fmla="*/ 95 w 1284"/>
                  <a:gd name="T91" fmla="*/ 527 h 1407"/>
                  <a:gd name="T92" fmla="*/ 190 w 1284"/>
                  <a:gd name="T93" fmla="*/ 534 h 1407"/>
                  <a:gd name="T94" fmla="*/ 274 w 1284"/>
                  <a:gd name="T95" fmla="*/ 502 h 1407"/>
                  <a:gd name="T96" fmla="*/ 289 w 1284"/>
                  <a:gd name="T97" fmla="*/ 427 h 1407"/>
                  <a:gd name="T98" fmla="*/ 320 w 1284"/>
                  <a:gd name="T99" fmla="*/ 353 h 1407"/>
                  <a:gd name="T100" fmla="*/ 409 w 1284"/>
                  <a:gd name="T101" fmla="*/ 327 h 140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84" h="1407">
                    <a:moveTo>
                      <a:pt x="489" y="294"/>
                    </a:moveTo>
                    <a:lnTo>
                      <a:pt x="502" y="278"/>
                    </a:lnTo>
                    <a:lnTo>
                      <a:pt x="511" y="263"/>
                    </a:lnTo>
                    <a:lnTo>
                      <a:pt x="516" y="246"/>
                    </a:lnTo>
                    <a:lnTo>
                      <a:pt x="516" y="224"/>
                    </a:lnTo>
                    <a:lnTo>
                      <a:pt x="510" y="199"/>
                    </a:lnTo>
                    <a:lnTo>
                      <a:pt x="505" y="178"/>
                    </a:lnTo>
                    <a:lnTo>
                      <a:pt x="498" y="152"/>
                    </a:lnTo>
                    <a:lnTo>
                      <a:pt x="495" y="124"/>
                    </a:lnTo>
                    <a:lnTo>
                      <a:pt x="498" y="107"/>
                    </a:lnTo>
                    <a:lnTo>
                      <a:pt x="503" y="86"/>
                    </a:lnTo>
                    <a:lnTo>
                      <a:pt x="513" y="64"/>
                    </a:lnTo>
                    <a:lnTo>
                      <a:pt x="527" y="43"/>
                    </a:lnTo>
                    <a:lnTo>
                      <a:pt x="545" y="26"/>
                    </a:lnTo>
                    <a:lnTo>
                      <a:pt x="561" y="13"/>
                    </a:lnTo>
                    <a:lnTo>
                      <a:pt x="583" y="5"/>
                    </a:lnTo>
                    <a:lnTo>
                      <a:pt x="609" y="1"/>
                    </a:lnTo>
                    <a:lnTo>
                      <a:pt x="637" y="0"/>
                    </a:lnTo>
                    <a:lnTo>
                      <a:pt x="675" y="0"/>
                    </a:lnTo>
                    <a:lnTo>
                      <a:pt x="705" y="3"/>
                    </a:lnTo>
                    <a:lnTo>
                      <a:pt x="722" y="9"/>
                    </a:lnTo>
                    <a:lnTo>
                      <a:pt x="735" y="17"/>
                    </a:lnTo>
                    <a:lnTo>
                      <a:pt x="749" y="26"/>
                    </a:lnTo>
                    <a:lnTo>
                      <a:pt x="763" y="40"/>
                    </a:lnTo>
                    <a:lnTo>
                      <a:pt x="776" y="58"/>
                    </a:lnTo>
                    <a:lnTo>
                      <a:pt x="786" y="74"/>
                    </a:lnTo>
                    <a:lnTo>
                      <a:pt x="791" y="88"/>
                    </a:lnTo>
                    <a:lnTo>
                      <a:pt x="795" y="112"/>
                    </a:lnTo>
                    <a:lnTo>
                      <a:pt x="795" y="133"/>
                    </a:lnTo>
                    <a:lnTo>
                      <a:pt x="792" y="154"/>
                    </a:lnTo>
                    <a:lnTo>
                      <a:pt x="788" y="170"/>
                    </a:lnTo>
                    <a:lnTo>
                      <a:pt x="783" y="196"/>
                    </a:lnTo>
                    <a:lnTo>
                      <a:pt x="776" y="223"/>
                    </a:lnTo>
                    <a:lnTo>
                      <a:pt x="773" y="240"/>
                    </a:lnTo>
                    <a:lnTo>
                      <a:pt x="778" y="257"/>
                    </a:lnTo>
                    <a:lnTo>
                      <a:pt x="784" y="269"/>
                    </a:lnTo>
                    <a:lnTo>
                      <a:pt x="795" y="285"/>
                    </a:lnTo>
                    <a:lnTo>
                      <a:pt x="811" y="298"/>
                    </a:lnTo>
                    <a:lnTo>
                      <a:pt x="826" y="309"/>
                    </a:lnTo>
                    <a:lnTo>
                      <a:pt x="848" y="318"/>
                    </a:lnTo>
                    <a:lnTo>
                      <a:pt x="870" y="324"/>
                    </a:lnTo>
                    <a:lnTo>
                      <a:pt x="891" y="329"/>
                    </a:lnTo>
                    <a:lnTo>
                      <a:pt x="913" y="332"/>
                    </a:lnTo>
                    <a:lnTo>
                      <a:pt x="936" y="338"/>
                    </a:lnTo>
                    <a:lnTo>
                      <a:pt x="954" y="344"/>
                    </a:lnTo>
                    <a:lnTo>
                      <a:pt x="968" y="351"/>
                    </a:lnTo>
                    <a:lnTo>
                      <a:pt x="979" y="359"/>
                    </a:lnTo>
                    <a:lnTo>
                      <a:pt x="987" y="368"/>
                    </a:lnTo>
                    <a:lnTo>
                      <a:pt x="993" y="379"/>
                    </a:lnTo>
                    <a:lnTo>
                      <a:pt x="998" y="392"/>
                    </a:lnTo>
                    <a:lnTo>
                      <a:pt x="1000" y="404"/>
                    </a:lnTo>
                    <a:lnTo>
                      <a:pt x="1002" y="415"/>
                    </a:lnTo>
                    <a:lnTo>
                      <a:pt x="1002" y="430"/>
                    </a:lnTo>
                    <a:lnTo>
                      <a:pt x="1000" y="447"/>
                    </a:lnTo>
                    <a:lnTo>
                      <a:pt x="1000" y="460"/>
                    </a:lnTo>
                    <a:lnTo>
                      <a:pt x="1003" y="476"/>
                    </a:lnTo>
                    <a:lnTo>
                      <a:pt x="1010" y="490"/>
                    </a:lnTo>
                    <a:lnTo>
                      <a:pt x="1018" y="502"/>
                    </a:lnTo>
                    <a:lnTo>
                      <a:pt x="1028" y="511"/>
                    </a:lnTo>
                    <a:lnTo>
                      <a:pt x="1041" y="521"/>
                    </a:lnTo>
                    <a:lnTo>
                      <a:pt x="1054" y="527"/>
                    </a:lnTo>
                    <a:lnTo>
                      <a:pt x="1074" y="531"/>
                    </a:lnTo>
                    <a:lnTo>
                      <a:pt x="1091" y="533"/>
                    </a:lnTo>
                    <a:lnTo>
                      <a:pt x="1107" y="534"/>
                    </a:lnTo>
                    <a:lnTo>
                      <a:pt x="1125" y="533"/>
                    </a:lnTo>
                    <a:lnTo>
                      <a:pt x="1147" y="531"/>
                    </a:lnTo>
                    <a:lnTo>
                      <a:pt x="1164" y="530"/>
                    </a:lnTo>
                    <a:lnTo>
                      <a:pt x="1181" y="528"/>
                    </a:lnTo>
                    <a:lnTo>
                      <a:pt x="1197" y="527"/>
                    </a:lnTo>
                    <a:lnTo>
                      <a:pt x="1216" y="528"/>
                    </a:lnTo>
                    <a:lnTo>
                      <a:pt x="1226" y="530"/>
                    </a:lnTo>
                    <a:lnTo>
                      <a:pt x="1238" y="533"/>
                    </a:lnTo>
                    <a:lnTo>
                      <a:pt x="1249" y="539"/>
                    </a:lnTo>
                    <a:lnTo>
                      <a:pt x="1261" y="548"/>
                    </a:lnTo>
                    <a:lnTo>
                      <a:pt x="1270" y="558"/>
                    </a:lnTo>
                    <a:lnTo>
                      <a:pt x="1277" y="573"/>
                    </a:lnTo>
                    <a:lnTo>
                      <a:pt x="1280" y="586"/>
                    </a:lnTo>
                    <a:lnTo>
                      <a:pt x="1282" y="602"/>
                    </a:lnTo>
                    <a:lnTo>
                      <a:pt x="1284" y="631"/>
                    </a:lnTo>
                    <a:lnTo>
                      <a:pt x="1283" y="665"/>
                    </a:lnTo>
                    <a:lnTo>
                      <a:pt x="1284" y="701"/>
                    </a:lnTo>
                    <a:lnTo>
                      <a:pt x="1281" y="743"/>
                    </a:lnTo>
                    <a:lnTo>
                      <a:pt x="1278" y="772"/>
                    </a:lnTo>
                    <a:lnTo>
                      <a:pt x="1275" y="795"/>
                    </a:lnTo>
                    <a:lnTo>
                      <a:pt x="1270" y="808"/>
                    </a:lnTo>
                    <a:lnTo>
                      <a:pt x="1262" y="820"/>
                    </a:lnTo>
                    <a:lnTo>
                      <a:pt x="1253" y="828"/>
                    </a:lnTo>
                    <a:lnTo>
                      <a:pt x="1241" y="835"/>
                    </a:lnTo>
                    <a:lnTo>
                      <a:pt x="1227" y="839"/>
                    </a:lnTo>
                    <a:lnTo>
                      <a:pt x="1215" y="842"/>
                    </a:lnTo>
                    <a:lnTo>
                      <a:pt x="1190" y="843"/>
                    </a:lnTo>
                    <a:lnTo>
                      <a:pt x="1168" y="842"/>
                    </a:lnTo>
                    <a:lnTo>
                      <a:pt x="1150" y="839"/>
                    </a:lnTo>
                    <a:lnTo>
                      <a:pt x="1134" y="838"/>
                    </a:lnTo>
                    <a:lnTo>
                      <a:pt x="1116" y="837"/>
                    </a:lnTo>
                    <a:lnTo>
                      <a:pt x="1100" y="837"/>
                    </a:lnTo>
                    <a:lnTo>
                      <a:pt x="1086" y="838"/>
                    </a:lnTo>
                    <a:lnTo>
                      <a:pt x="1071" y="839"/>
                    </a:lnTo>
                    <a:lnTo>
                      <a:pt x="1053" y="844"/>
                    </a:lnTo>
                    <a:lnTo>
                      <a:pt x="1043" y="848"/>
                    </a:lnTo>
                    <a:lnTo>
                      <a:pt x="1034" y="852"/>
                    </a:lnTo>
                    <a:lnTo>
                      <a:pt x="1022" y="860"/>
                    </a:lnTo>
                    <a:lnTo>
                      <a:pt x="1014" y="870"/>
                    </a:lnTo>
                    <a:lnTo>
                      <a:pt x="1008" y="879"/>
                    </a:lnTo>
                    <a:lnTo>
                      <a:pt x="1002" y="890"/>
                    </a:lnTo>
                    <a:lnTo>
                      <a:pt x="999" y="901"/>
                    </a:lnTo>
                    <a:lnTo>
                      <a:pt x="998" y="913"/>
                    </a:lnTo>
                    <a:lnTo>
                      <a:pt x="999" y="926"/>
                    </a:lnTo>
                    <a:lnTo>
                      <a:pt x="999" y="948"/>
                    </a:lnTo>
                    <a:lnTo>
                      <a:pt x="998" y="971"/>
                    </a:lnTo>
                    <a:lnTo>
                      <a:pt x="992" y="988"/>
                    </a:lnTo>
                    <a:lnTo>
                      <a:pt x="986" y="1002"/>
                    </a:lnTo>
                    <a:lnTo>
                      <a:pt x="977" y="1012"/>
                    </a:lnTo>
                    <a:lnTo>
                      <a:pt x="964" y="1020"/>
                    </a:lnTo>
                    <a:lnTo>
                      <a:pt x="951" y="1027"/>
                    </a:lnTo>
                    <a:lnTo>
                      <a:pt x="936" y="1031"/>
                    </a:lnTo>
                    <a:lnTo>
                      <a:pt x="917" y="1035"/>
                    </a:lnTo>
                    <a:lnTo>
                      <a:pt x="901" y="1040"/>
                    </a:lnTo>
                    <a:lnTo>
                      <a:pt x="882" y="1043"/>
                    </a:lnTo>
                    <a:lnTo>
                      <a:pt x="866" y="1046"/>
                    </a:lnTo>
                    <a:lnTo>
                      <a:pt x="848" y="1050"/>
                    </a:lnTo>
                    <a:lnTo>
                      <a:pt x="834" y="1057"/>
                    </a:lnTo>
                    <a:lnTo>
                      <a:pt x="818" y="1064"/>
                    </a:lnTo>
                    <a:lnTo>
                      <a:pt x="803" y="1073"/>
                    </a:lnTo>
                    <a:lnTo>
                      <a:pt x="792" y="1085"/>
                    </a:lnTo>
                    <a:lnTo>
                      <a:pt x="782" y="1099"/>
                    </a:lnTo>
                    <a:lnTo>
                      <a:pt x="774" y="1116"/>
                    </a:lnTo>
                    <a:lnTo>
                      <a:pt x="772" y="1131"/>
                    </a:lnTo>
                    <a:lnTo>
                      <a:pt x="773" y="1148"/>
                    </a:lnTo>
                    <a:lnTo>
                      <a:pt x="776" y="1164"/>
                    </a:lnTo>
                    <a:lnTo>
                      <a:pt x="781" y="1181"/>
                    </a:lnTo>
                    <a:lnTo>
                      <a:pt x="785" y="1200"/>
                    </a:lnTo>
                    <a:lnTo>
                      <a:pt x="788" y="1217"/>
                    </a:lnTo>
                    <a:lnTo>
                      <a:pt x="792" y="1239"/>
                    </a:lnTo>
                    <a:lnTo>
                      <a:pt x="792" y="1261"/>
                    </a:lnTo>
                    <a:lnTo>
                      <a:pt x="787" y="1283"/>
                    </a:lnTo>
                    <a:lnTo>
                      <a:pt x="782" y="1300"/>
                    </a:lnTo>
                    <a:lnTo>
                      <a:pt x="776" y="1317"/>
                    </a:lnTo>
                    <a:lnTo>
                      <a:pt x="768" y="1333"/>
                    </a:lnTo>
                    <a:lnTo>
                      <a:pt x="757" y="1353"/>
                    </a:lnTo>
                    <a:lnTo>
                      <a:pt x="745" y="1366"/>
                    </a:lnTo>
                    <a:lnTo>
                      <a:pt x="735" y="1375"/>
                    </a:lnTo>
                    <a:lnTo>
                      <a:pt x="722" y="1386"/>
                    </a:lnTo>
                    <a:lnTo>
                      <a:pt x="708" y="1396"/>
                    </a:lnTo>
                    <a:lnTo>
                      <a:pt x="695" y="1401"/>
                    </a:lnTo>
                    <a:lnTo>
                      <a:pt x="683" y="1404"/>
                    </a:lnTo>
                    <a:lnTo>
                      <a:pt x="663" y="1406"/>
                    </a:lnTo>
                    <a:lnTo>
                      <a:pt x="640" y="1407"/>
                    </a:lnTo>
                    <a:lnTo>
                      <a:pt x="612" y="1406"/>
                    </a:lnTo>
                    <a:lnTo>
                      <a:pt x="599" y="1406"/>
                    </a:lnTo>
                    <a:lnTo>
                      <a:pt x="582" y="1403"/>
                    </a:lnTo>
                    <a:lnTo>
                      <a:pt x="564" y="1398"/>
                    </a:lnTo>
                    <a:lnTo>
                      <a:pt x="548" y="1389"/>
                    </a:lnTo>
                    <a:lnTo>
                      <a:pt x="538" y="1381"/>
                    </a:lnTo>
                    <a:lnTo>
                      <a:pt x="527" y="1370"/>
                    </a:lnTo>
                    <a:lnTo>
                      <a:pt x="518" y="1360"/>
                    </a:lnTo>
                    <a:lnTo>
                      <a:pt x="509" y="1347"/>
                    </a:lnTo>
                    <a:lnTo>
                      <a:pt x="502" y="1334"/>
                    </a:lnTo>
                    <a:lnTo>
                      <a:pt x="496" y="1318"/>
                    </a:lnTo>
                    <a:lnTo>
                      <a:pt x="493" y="1301"/>
                    </a:lnTo>
                    <a:lnTo>
                      <a:pt x="492" y="1288"/>
                    </a:lnTo>
                    <a:lnTo>
                      <a:pt x="492" y="1270"/>
                    </a:lnTo>
                    <a:lnTo>
                      <a:pt x="493" y="1255"/>
                    </a:lnTo>
                    <a:lnTo>
                      <a:pt x="498" y="1239"/>
                    </a:lnTo>
                    <a:lnTo>
                      <a:pt x="502" y="1220"/>
                    </a:lnTo>
                    <a:lnTo>
                      <a:pt x="507" y="1202"/>
                    </a:lnTo>
                    <a:lnTo>
                      <a:pt x="510" y="1186"/>
                    </a:lnTo>
                    <a:lnTo>
                      <a:pt x="511" y="1171"/>
                    </a:lnTo>
                    <a:lnTo>
                      <a:pt x="510" y="1159"/>
                    </a:lnTo>
                    <a:lnTo>
                      <a:pt x="507" y="1147"/>
                    </a:lnTo>
                    <a:lnTo>
                      <a:pt x="499" y="1132"/>
                    </a:lnTo>
                    <a:lnTo>
                      <a:pt x="491" y="1122"/>
                    </a:lnTo>
                    <a:lnTo>
                      <a:pt x="481" y="1111"/>
                    </a:lnTo>
                    <a:lnTo>
                      <a:pt x="470" y="1103"/>
                    </a:lnTo>
                    <a:lnTo>
                      <a:pt x="459" y="1095"/>
                    </a:lnTo>
                    <a:lnTo>
                      <a:pt x="443" y="1089"/>
                    </a:lnTo>
                    <a:lnTo>
                      <a:pt x="429" y="1085"/>
                    </a:lnTo>
                    <a:lnTo>
                      <a:pt x="411" y="1081"/>
                    </a:lnTo>
                    <a:lnTo>
                      <a:pt x="395" y="1079"/>
                    </a:lnTo>
                    <a:lnTo>
                      <a:pt x="380" y="1075"/>
                    </a:lnTo>
                    <a:lnTo>
                      <a:pt x="362" y="1071"/>
                    </a:lnTo>
                    <a:lnTo>
                      <a:pt x="347" y="1065"/>
                    </a:lnTo>
                    <a:lnTo>
                      <a:pt x="329" y="1060"/>
                    </a:lnTo>
                    <a:lnTo>
                      <a:pt x="315" y="1054"/>
                    </a:lnTo>
                    <a:lnTo>
                      <a:pt x="304" y="1045"/>
                    </a:lnTo>
                    <a:lnTo>
                      <a:pt x="295" y="1033"/>
                    </a:lnTo>
                    <a:lnTo>
                      <a:pt x="289" y="1018"/>
                    </a:lnTo>
                    <a:lnTo>
                      <a:pt x="284" y="998"/>
                    </a:lnTo>
                    <a:lnTo>
                      <a:pt x="283" y="982"/>
                    </a:lnTo>
                    <a:lnTo>
                      <a:pt x="284" y="964"/>
                    </a:lnTo>
                    <a:lnTo>
                      <a:pt x="286" y="950"/>
                    </a:lnTo>
                    <a:lnTo>
                      <a:pt x="284" y="933"/>
                    </a:lnTo>
                    <a:lnTo>
                      <a:pt x="279" y="920"/>
                    </a:lnTo>
                    <a:lnTo>
                      <a:pt x="270" y="906"/>
                    </a:lnTo>
                    <a:lnTo>
                      <a:pt x="261" y="897"/>
                    </a:lnTo>
                    <a:lnTo>
                      <a:pt x="250" y="888"/>
                    </a:lnTo>
                    <a:lnTo>
                      <a:pt x="235" y="882"/>
                    </a:lnTo>
                    <a:lnTo>
                      <a:pt x="218" y="876"/>
                    </a:lnTo>
                    <a:lnTo>
                      <a:pt x="200" y="874"/>
                    </a:lnTo>
                    <a:lnTo>
                      <a:pt x="185" y="872"/>
                    </a:lnTo>
                    <a:lnTo>
                      <a:pt x="168" y="872"/>
                    </a:lnTo>
                    <a:lnTo>
                      <a:pt x="153" y="874"/>
                    </a:lnTo>
                    <a:lnTo>
                      <a:pt x="138" y="875"/>
                    </a:lnTo>
                    <a:lnTo>
                      <a:pt x="123" y="877"/>
                    </a:lnTo>
                    <a:lnTo>
                      <a:pt x="108" y="879"/>
                    </a:lnTo>
                    <a:lnTo>
                      <a:pt x="83" y="879"/>
                    </a:lnTo>
                    <a:lnTo>
                      <a:pt x="67" y="878"/>
                    </a:lnTo>
                    <a:lnTo>
                      <a:pt x="50" y="874"/>
                    </a:lnTo>
                    <a:lnTo>
                      <a:pt x="38" y="868"/>
                    </a:lnTo>
                    <a:lnTo>
                      <a:pt x="25" y="858"/>
                    </a:lnTo>
                    <a:lnTo>
                      <a:pt x="16" y="847"/>
                    </a:lnTo>
                    <a:lnTo>
                      <a:pt x="10" y="835"/>
                    </a:lnTo>
                    <a:lnTo>
                      <a:pt x="3" y="812"/>
                    </a:lnTo>
                    <a:lnTo>
                      <a:pt x="2" y="788"/>
                    </a:lnTo>
                    <a:lnTo>
                      <a:pt x="1" y="764"/>
                    </a:lnTo>
                    <a:lnTo>
                      <a:pt x="0" y="734"/>
                    </a:lnTo>
                    <a:lnTo>
                      <a:pt x="2" y="708"/>
                    </a:lnTo>
                    <a:lnTo>
                      <a:pt x="3" y="680"/>
                    </a:lnTo>
                    <a:lnTo>
                      <a:pt x="4" y="655"/>
                    </a:lnTo>
                    <a:lnTo>
                      <a:pt x="6" y="629"/>
                    </a:lnTo>
                    <a:lnTo>
                      <a:pt x="9" y="609"/>
                    </a:lnTo>
                    <a:lnTo>
                      <a:pt x="12" y="587"/>
                    </a:lnTo>
                    <a:lnTo>
                      <a:pt x="16" y="570"/>
                    </a:lnTo>
                    <a:lnTo>
                      <a:pt x="22" y="559"/>
                    </a:lnTo>
                    <a:lnTo>
                      <a:pt x="31" y="548"/>
                    </a:lnTo>
                    <a:lnTo>
                      <a:pt x="40" y="541"/>
                    </a:lnTo>
                    <a:lnTo>
                      <a:pt x="52" y="533"/>
                    </a:lnTo>
                    <a:lnTo>
                      <a:pt x="63" y="531"/>
                    </a:lnTo>
                    <a:lnTo>
                      <a:pt x="77" y="528"/>
                    </a:lnTo>
                    <a:lnTo>
                      <a:pt x="95" y="527"/>
                    </a:lnTo>
                    <a:lnTo>
                      <a:pt x="111" y="528"/>
                    </a:lnTo>
                    <a:lnTo>
                      <a:pt x="133" y="531"/>
                    </a:lnTo>
                    <a:lnTo>
                      <a:pt x="152" y="532"/>
                    </a:lnTo>
                    <a:lnTo>
                      <a:pt x="168" y="533"/>
                    </a:lnTo>
                    <a:lnTo>
                      <a:pt x="190" y="534"/>
                    </a:lnTo>
                    <a:lnTo>
                      <a:pt x="213" y="531"/>
                    </a:lnTo>
                    <a:lnTo>
                      <a:pt x="232" y="527"/>
                    </a:lnTo>
                    <a:lnTo>
                      <a:pt x="250" y="520"/>
                    </a:lnTo>
                    <a:lnTo>
                      <a:pt x="262" y="513"/>
                    </a:lnTo>
                    <a:lnTo>
                      <a:pt x="274" y="502"/>
                    </a:lnTo>
                    <a:lnTo>
                      <a:pt x="283" y="488"/>
                    </a:lnTo>
                    <a:lnTo>
                      <a:pt x="289" y="474"/>
                    </a:lnTo>
                    <a:lnTo>
                      <a:pt x="291" y="459"/>
                    </a:lnTo>
                    <a:lnTo>
                      <a:pt x="290" y="448"/>
                    </a:lnTo>
                    <a:lnTo>
                      <a:pt x="289" y="427"/>
                    </a:lnTo>
                    <a:lnTo>
                      <a:pt x="290" y="406"/>
                    </a:lnTo>
                    <a:lnTo>
                      <a:pt x="294" y="390"/>
                    </a:lnTo>
                    <a:lnTo>
                      <a:pt x="299" y="375"/>
                    </a:lnTo>
                    <a:lnTo>
                      <a:pt x="306" y="364"/>
                    </a:lnTo>
                    <a:lnTo>
                      <a:pt x="320" y="353"/>
                    </a:lnTo>
                    <a:lnTo>
                      <a:pt x="335" y="345"/>
                    </a:lnTo>
                    <a:lnTo>
                      <a:pt x="354" y="339"/>
                    </a:lnTo>
                    <a:lnTo>
                      <a:pt x="373" y="334"/>
                    </a:lnTo>
                    <a:lnTo>
                      <a:pt x="389" y="330"/>
                    </a:lnTo>
                    <a:lnTo>
                      <a:pt x="409" y="327"/>
                    </a:lnTo>
                    <a:lnTo>
                      <a:pt x="428" y="323"/>
                    </a:lnTo>
                    <a:lnTo>
                      <a:pt x="450" y="317"/>
                    </a:lnTo>
                    <a:lnTo>
                      <a:pt x="471" y="308"/>
                    </a:lnTo>
                    <a:lnTo>
                      <a:pt x="489" y="294"/>
                    </a:lnTo>
                    <a:close/>
                  </a:path>
                </a:pathLst>
              </a:custGeom>
              <a:solidFill>
                <a:schemeClr val="bg2"/>
              </a:solidFill>
              <a:ln w="9525" cmpd="sng">
                <a:solidFill>
                  <a:srgbClr val="000000"/>
                </a:solidFill>
                <a:prstDash val="solid"/>
                <a:round/>
                <a:headEnd/>
                <a:tailEnd/>
              </a:ln>
              <a:effectLst>
                <a:outerShdw dist="35921" dir="2700000" algn="ctr" rotWithShape="0">
                  <a:srgbClr val="000000"/>
                </a:outerShdw>
              </a:effectLst>
            </p:spPr>
            <p:txBody>
              <a:bodyPr/>
              <a:lstStyle/>
              <a:p>
                <a:endParaRPr lang="en-US" dirty="0"/>
              </a:p>
            </p:txBody>
          </p:sp>
        </p:grpSp>
        <p:sp>
          <p:nvSpPr>
            <p:cNvPr id="13334" name="TextBox 4"/>
            <p:cNvSpPr txBox="1">
              <a:spLocks noChangeArrowheads="1"/>
            </p:cNvSpPr>
            <p:nvPr/>
          </p:nvSpPr>
          <p:spPr bwMode="auto">
            <a:xfrm>
              <a:off x="2857523" y="3684516"/>
              <a:ext cx="137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sz="2200" dirty="0"/>
                <a:t>Packing </a:t>
              </a:r>
              <a:br>
                <a:rPr lang="en-US" sz="2200" dirty="0"/>
              </a:br>
              <a:r>
                <a:rPr lang="en-US" sz="2200" dirty="0"/>
                <a:t>Algorithm</a:t>
              </a:r>
            </a:p>
          </p:txBody>
        </p:sp>
        <p:sp>
          <p:nvSpPr>
            <p:cNvPr id="13335" name="TextBox 13"/>
            <p:cNvSpPr txBox="1">
              <a:spLocks noChangeArrowheads="1"/>
            </p:cNvSpPr>
            <p:nvPr/>
          </p:nvSpPr>
          <p:spPr bwMode="auto">
            <a:xfrm>
              <a:off x="5001956" y="4023070"/>
              <a:ext cx="17633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sz="2200" dirty="0"/>
                <a:t>Visualization</a:t>
              </a:r>
            </a:p>
          </p:txBody>
        </p:sp>
        <p:sp>
          <p:nvSpPr>
            <p:cNvPr id="13336" name="TextBox 15"/>
            <p:cNvSpPr txBox="1">
              <a:spLocks noChangeArrowheads="1"/>
            </p:cNvSpPr>
            <p:nvPr/>
          </p:nvSpPr>
          <p:spPr bwMode="auto">
            <a:xfrm>
              <a:off x="4117044" y="2754357"/>
              <a:ext cx="133081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sz="2200" dirty="0"/>
                <a:t>Logistics</a:t>
              </a:r>
              <a:br>
                <a:rPr lang="en-US" sz="2200" dirty="0"/>
              </a:br>
              <a:r>
                <a:rPr lang="en-US" sz="2200" dirty="0"/>
                <a:t>Modeling</a:t>
              </a:r>
            </a:p>
          </p:txBody>
        </p:sp>
        <p:sp>
          <p:nvSpPr>
            <p:cNvPr id="13337" name="TextBox 16"/>
            <p:cNvSpPr txBox="1">
              <a:spLocks noChangeArrowheads="1"/>
            </p:cNvSpPr>
            <p:nvPr/>
          </p:nvSpPr>
          <p:spPr bwMode="auto">
            <a:xfrm>
              <a:off x="2878817" y="1894538"/>
              <a:ext cx="1566454"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sz="2200" dirty="0"/>
                <a:t>Data Input/</a:t>
              </a:r>
            </a:p>
            <a:p>
              <a:pPr eaLnBrk="1" hangingPunct="1"/>
              <a:r>
                <a:rPr lang="en-US" sz="2200" dirty="0"/>
                <a:t>Output</a:t>
              </a:r>
            </a:p>
            <a:p>
              <a:pPr eaLnBrk="1" hangingPunct="1"/>
              <a:endParaRPr lang="en-US" sz="2200" dirty="0"/>
            </a:p>
          </p:txBody>
        </p:sp>
        <p:sp>
          <p:nvSpPr>
            <p:cNvPr id="13338" name="TextBox 17"/>
            <p:cNvSpPr txBox="1">
              <a:spLocks noChangeArrowheads="1"/>
            </p:cNvSpPr>
            <p:nvPr/>
          </p:nvSpPr>
          <p:spPr bwMode="auto">
            <a:xfrm>
              <a:off x="5946257" y="1891278"/>
              <a:ext cx="68640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r" eaLnBrk="1" hangingPunct="1"/>
              <a:r>
                <a:rPr lang="en-US" sz="2200" dirty="0"/>
                <a:t>GUI</a:t>
              </a:r>
            </a:p>
          </p:txBody>
        </p:sp>
      </p:grpSp>
      <p:grpSp>
        <p:nvGrpSpPr>
          <p:cNvPr id="13316" name="Group 1082"/>
          <p:cNvGrpSpPr>
            <a:grpSpLocks/>
          </p:cNvGrpSpPr>
          <p:nvPr/>
        </p:nvGrpSpPr>
        <p:grpSpPr bwMode="auto">
          <a:xfrm>
            <a:off x="5578475" y="1844675"/>
            <a:ext cx="3543300" cy="1998663"/>
            <a:chOff x="3024" y="3264"/>
            <a:chExt cx="854" cy="678"/>
          </a:xfrm>
        </p:grpSpPr>
        <p:sp>
          <p:nvSpPr>
            <p:cNvPr id="13328" name="Freeform 1083"/>
            <p:cNvSpPr>
              <a:spLocks/>
            </p:cNvSpPr>
            <p:nvPr/>
          </p:nvSpPr>
          <p:spPr bwMode="auto">
            <a:xfrm>
              <a:off x="3452" y="3264"/>
              <a:ext cx="426" cy="415"/>
            </a:xfrm>
            <a:custGeom>
              <a:avLst/>
              <a:gdLst>
                <a:gd name="T0" fmla="*/ 0 w 1279"/>
                <a:gd name="T1" fmla="*/ 0 h 1244"/>
                <a:gd name="T2" fmla="*/ 1279 w 1279"/>
                <a:gd name="T3" fmla="*/ 994 h 1244"/>
                <a:gd name="T4" fmla="*/ 1164 w 1279"/>
                <a:gd name="T5" fmla="*/ 1002 h 1244"/>
                <a:gd name="T6" fmla="*/ 1160 w 1279"/>
                <a:gd name="T7" fmla="*/ 1025 h 1244"/>
                <a:gd name="T8" fmla="*/ 1166 w 1279"/>
                <a:gd name="T9" fmla="*/ 1052 h 1244"/>
                <a:gd name="T10" fmla="*/ 1175 w 1279"/>
                <a:gd name="T11" fmla="*/ 1086 h 1244"/>
                <a:gd name="T12" fmla="*/ 1180 w 1279"/>
                <a:gd name="T13" fmla="*/ 1118 h 1244"/>
                <a:gd name="T14" fmla="*/ 1178 w 1279"/>
                <a:gd name="T15" fmla="*/ 1148 h 1244"/>
                <a:gd name="T16" fmla="*/ 1169 w 1279"/>
                <a:gd name="T17" fmla="*/ 1178 h 1244"/>
                <a:gd name="T18" fmla="*/ 1148 w 1279"/>
                <a:gd name="T19" fmla="*/ 1202 h 1244"/>
                <a:gd name="T20" fmla="*/ 1125 w 1279"/>
                <a:gd name="T21" fmla="*/ 1222 h 1244"/>
                <a:gd name="T22" fmla="*/ 1096 w 1279"/>
                <a:gd name="T23" fmla="*/ 1235 h 1244"/>
                <a:gd name="T24" fmla="*/ 1059 w 1279"/>
                <a:gd name="T25" fmla="*/ 1243 h 1244"/>
                <a:gd name="T26" fmla="*/ 1027 w 1279"/>
                <a:gd name="T27" fmla="*/ 1244 h 1244"/>
                <a:gd name="T28" fmla="*/ 999 w 1279"/>
                <a:gd name="T29" fmla="*/ 1241 h 1244"/>
                <a:gd name="T30" fmla="*/ 971 w 1279"/>
                <a:gd name="T31" fmla="*/ 1232 h 1244"/>
                <a:gd name="T32" fmla="*/ 947 w 1279"/>
                <a:gd name="T33" fmla="*/ 1216 h 1244"/>
                <a:gd name="T34" fmla="*/ 925 w 1279"/>
                <a:gd name="T35" fmla="*/ 1193 h 1244"/>
                <a:gd name="T36" fmla="*/ 907 w 1279"/>
                <a:gd name="T37" fmla="*/ 1168 h 1244"/>
                <a:gd name="T38" fmla="*/ 897 w 1279"/>
                <a:gd name="T39" fmla="*/ 1132 h 1244"/>
                <a:gd name="T40" fmla="*/ 902 w 1279"/>
                <a:gd name="T41" fmla="*/ 1097 h 1244"/>
                <a:gd name="T42" fmla="*/ 911 w 1279"/>
                <a:gd name="T43" fmla="*/ 1061 h 1244"/>
                <a:gd name="T44" fmla="*/ 918 w 1279"/>
                <a:gd name="T45" fmla="*/ 1026 h 1244"/>
                <a:gd name="T46" fmla="*/ 917 w 1279"/>
                <a:gd name="T47" fmla="*/ 1009 h 1244"/>
                <a:gd name="T48" fmla="*/ 701 w 1279"/>
                <a:gd name="T49" fmla="*/ 1000 h 1244"/>
                <a:gd name="T50" fmla="*/ 703 w 1279"/>
                <a:gd name="T51" fmla="*/ 942 h 1244"/>
                <a:gd name="T52" fmla="*/ 699 w 1279"/>
                <a:gd name="T53" fmla="*/ 903 h 1244"/>
                <a:gd name="T54" fmla="*/ 690 w 1279"/>
                <a:gd name="T55" fmla="*/ 879 h 1244"/>
                <a:gd name="T56" fmla="*/ 672 w 1279"/>
                <a:gd name="T57" fmla="*/ 861 h 1244"/>
                <a:gd name="T58" fmla="*/ 648 w 1279"/>
                <a:gd name="T59" fmla="*/ 848 h 1244"/>
                <a:gd name="T60" fmla="*/ 618 w 1279"/>
                <a:gd name="T61" fmla="*/ 845 h 1244"/>
                <a:gd name="T62" fmla="*/ 575 w 1279"/>
                <a:gd name="T63" fmla="*/ 847 h 1244"/>
                <a:gd name="T64" fmla="*/ 534 w 1279"/>
                <a:gd name="T65" fmla="*/ 851 h 1244"/>
                <a:gd name="T66" fmla="*/ 491 w 1279"/>
                <a:gd name="T67" fmla="*/ 851 h 1244"/>
                <a:gd name="T68" fmla="*/ 449 w 1279"/>
                <a:gd name="T69" fmla="*/ 843 h 1244"/>
                <a:gd name="T70" fmla="*/ 417 w 1279"/>
                <a:gd name="T71" fmla="*/ 824 h 1244"/>
                <a:gd name="T72" fmla="*/ 398 w 1279"/>
                <a:gd name="T73" fmla="*/ 798 h 1244"/>
                <a:gd name="T74" fmla="*/ 391 w 1279"/>
                <a:gd name="T75" fmla="*/ 764 h 1244"/>
                <a:gd name="T76" fmla="*/ 392 w 1279"/>
                <a:gd name="T77" fmla="*/ 725 h 1244"/>
                <a:gd name="T78" fmla="*/ 386 w 1279"/>
                <a:gd name="T79" fmla="*/ 690 h 1244"/>
                <a:gd name="T80" fmla="*/ 377 w 1279"/>
                <a:gd name="T81" fmla="*/ 668 h 1244"/>
                <a:gd name="T82" fmla="*/ 364 w 1279"/>
                <a:gd name="T83" fmla="*/ 653 h 1244"/>
                <a:gd name="T84" fmla="*/ 333 w 1279"/>
                <a:gd name="T85" fmla="*/ 639 h 1244"/>
                <a:gd name="T86" fmla="*/ 292 w 1279"/>
                <a:gd name="T87" fmla="*/ 628 h 1244"/>
                <a:gd name="T88" fmla="*/ 246 w 1279"/>
                <a:gd name="T89" fmla="*/ 620 h 1244"/>
                <a:gd name="T90" fmla="*/ 212 w 1279"/>
                <a:gd name="T91" fmla="*/ 609 h 1244"/>
                <a:gd name="T92" fmla="*/ 182 w 1279"/>
                <a:gd name="T93" fmla="*/ 592 h 1244"/>
                <a:gd name="T94" fmla="*/ 158 w 1279"/>
                <a:gd name="T95" fmla="*/ 569 h 1244"/>
                <a:gd name="T96" fmla="*/ 142 w 1279"/>
                <a:gd name="T97" fmla="*/ 540 h 1244"/>
                <a:gd name="T98" fmla="*/ 140 w 1279"/>
                <a:gd name="T99" fmla="*/ 508 h 1244"/>
                <a:gd name="T100" fmla="*/ 149 w 1279"/>
                <a:gd name="T101" fmla="*/ 473 h 1244"/>
                <a:gd name="T102" fmla="*/ 157 w 1279"/>
                <a:gd name="T103" fmla="*/ 433 h 1244"/>
                <a:gd name="T104" fmla="*/ 163 w 1279"/>
                <a:gd name="T105" fmla="*/ 395 h 1244"/>
                <a:gd name="T106" fmla="*/ 157 w 1279"/>
                <a:gd name="T107" fmla="*/ 357 h 1244"/>
                <a:gd name="T108" fmla="*/ 141 w 1279"/>
                <a:gd name="T109" fmla="*/ 323 h 1244"/>
                <a:gd name="T110" fmla="*/ 125 w 1279"/>
                <a:gd name="T111" fmla="*/ 302 h 1244"/>
                <a:gd name="T112" fmla="*/ 105 w 1279"/>
                <a:gd name="T113" fmla="*/ 283 h 1244"/>
                <a:gd name="T114" fmla="*/ 82 w 1279"/>
                <a:gd name="T115" fmla="*/ 270 h 1244"/>
                <a:gd name="T116" fmla="*/ 52 w 1279"/>
                <a:gd name="T117" fmla="*/ 261 h 1244"/>
                <a:gd name="T118" fmla="*/ 17 w 1279"/>
                <a:gd name="T119" fmla="*/ 260 h 124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79" h="1244">
                  <a:moveTo>
                    <a:pt x="0" y="260"/>
                  </a:moveTo>
                  <a:lnTo>
                    <a:pt x="0" y="0"/>
                  </a:lnTo>
                  <a:lnTo>
                    <a:pt x="1278" y="0"/>
                  </a:lnTo>
                  <a:lnTo>
                    <a:pt x="1279" y="994"/>
                  </a:lnTo>
                  <a:lnTo>
                    <a:pt x="1168" y="994"/>
                  </a:lnTo>
                  <a:lnTo>
                    <a:pt x="1164" y="1002"/>
                  </a:lnTo>
                  <a:lnTo>
                    <a:pt x="1160" y="1015"/>
                  </a:lnTo>
                  <a:lnTo>
                    <a:pt x="1160" y="1025"/>
                  </a:lnTo>
                  <a:lnTo>
                    <a:pt x="1161" y="1037"/>
                  </a:lnTo>
                  <a:lnTo>
                    <a:pt x="1166" y="1052"/>
                  </a:lnTo>
                  <a:lnTo>
                    <a:pt x="1170" y="1072"/>
                  </a:lnTo>
                  <a:lnTo>
                    <a:pt x="1175" y="1086"/>
                  </a:lnTo>
                  <a:lnTo>
                    <a:pt x="1178" y="1102"/>
                  </a:lnTo>
                  <a:lnTo>
                    <a:pt x="1180" y="1118"/>
                  </a:lnTo>
                  <a:lnTo>
                    <a:pt x="1180" y="1133"/>
                  </a:lnTo>
                  <a:lnTo>
                    <a:pt x="1178" y="1148"/>
                  </a:lnTo>
                  <a:lnTo>
                    <a:pt x="1175" y="1163"/>
                  </a:lnTo>
                  <a:lnTo>
                    <a:pt x="1169" y="1178"/>
                  </a:lnTo>
                  <a:lnTo>
                    <a:pt x="1160" y="1189"/>
                  </a:lnTo>
                  <a:lnTo>
                    <a:pt x="1148" y="1202"/>
                  </a:lnTo>
                  <a:lnTo>
                    <a:pt x="1136" y="1212"/>
                  </a:lnTo>
                  <a:lnTo>
                    <a:pt x="1125" y="1222"/>
                  </a:lnTo>
                  <a:lnTo>
                    <a:pt x="1111" y="1230"/>
                  </a:lnTo>
                  <a:lnTo>
                    <a:pt x="1096" y="1235"/>
                  </a:lnTo>
                  <a:lnTo>
                    <a:pt x="1077" y="1241"/>
                  </a:lnTo>
                  <a:lnTo>
                    <a:pt x="1059" y="1243"/>
                  </a:lnTo>
                  <a:lnTo>
                    <a:pt x="1044" y="1244"/>
                  </a:lnTo>
                  <a:lnTo>
                    <a:pt x="1027" y="1244"/>
                  </a:lnTo>
                  <a:lnTo>
                    <a:pt x="1012" y="1243"/>
                  </a:lnTo>
                  <a:lnTo>
                    <a:pt x="999" y="1241"/>
                  </a:lnTo>
                  <a:lnTo>
                    <a:pt x="985" y="1236"/>
                  </a:lnTo>
                  <a:lnTo>
                    <a:pt x="971" y="1232"/>
                  </a:lnTo>
                  <a:lnTo>
                    <a:pt x="960" y="1225"/>
                  </a:lnTo>
                  <a:lnTo>
                    <a:pt x="947" y="1216"/>
                  </a:lnTo>
                  <a:lnTo>
                    <a:pt x="936" y="1205"/>
                  </a:lnTo>
                  <a:lnTo>
                    <a:pt x="925" y="1193"/>
                  </a:lnTo>
                  <a:lnTo>
                    <a:pt x="915" y="1181"/>
                  </a:lnTo>
                  <a:lnTo>
                    <a:pt x="907" y="1168"/>
                  </a:lnTo>
                  <a:lnTo>
                    <a:pt x="902" y="1151"/>
                  </a:lnTo>
                  <a:lnTo>
                    <a:pt x="897" y="1132"/>
                  </a:lnTo>
                  <a:lnTo>
                    <a:pt x="897" y="1114"/>
                  </a:lnTo>
                  <a:lnTo>
                    <a:pt x="902" y="1097"/>
                  </a:lnTo>
                  <a:lnTo>
                    <a:pt x="906" y="1079"/>
                  </a:lnTo>
                  <a:lnTo>
                    <a:pt x="911" y="1061"/>
                  </a:lnTo>
                  <a:lnTo>
                    <a:pt x="916" y="1041"/>
                  </a:lnTo>
                  <a:lnTo>
                    <a:pt x="918" y="1026"/>
                  </a:lnTo>
                  <a:lnTo>
                    <a:pt x="918" y="1017"/>
                  </a:lnTo>
                  <a:lnTo>
                    <a:pt x="917" y="1009"/>
                  </a:lnTo>
                  <a:lnTo>
                    <a:pt x="914" y="1000"/>
                  </a:lnTo>
                  <a:lnTo>
                    <a:pt x="701" y="1000"/>
                  </a:lnTo>
                  <a:lnTo>
                    <a:pt x="704" y="963"/>
                  </a:lnTo>
                  <a:lnTo>
                    <a:pt x="703" y="942"/>
                  </a:lnTo>
                  <a:lnTo>
                    <a:pt x="701" y="922"/>
                  </a:lnTo>
                  <a:lnTo>
                    <a:pt x="699" y="903"/>
                  </a:lnTo>
                  <a:lnTo>
                    <a:pt x="696" y="891"/>
                  </a:lnTo>
                  <a:lnTo>
                    <a:pt x="690" y="879"/>
                  </a:lnTo>
                  <a:lnTo>
                    <a:pt x="683" y="869"/>
                  </a:lnTo>
                  <a:lnTo>
                    <a:pt x="672" y="861"/>
                  </a:lnTo>
                  <a:lnTo>
                    <a:pt x="660" y="853"/>
                  </a:lnTo>
                  <a:lnTo>
                    <a:pt x="648" y="848"/>
                  </a:lnTo>
                  <a:lnTo>
                    <a:pt x="637" y="846"/>
                  </a:lnTo>
                  <a:lnTo>
                    <a:pt x="618" y="845"/>
                  </a:lnTo>
                  <a:lnTo>
                    <a:pt x="596" y="845"/>
                  </a:lnTo>
                  <a:lnTo>
                    <a:pt x="575" y="847"/>
                  </a:lnTo>
                  <a:lnTo>
                    <a:pt x="551" y="848"/>
                  </a:lnTo>
                  <a:lnTo>
                    <a:pt x="534" y="851"/>
                  </a:lnTo>
                  <a:lnTo>
                    <a:pt x="510" y="852"/>
                  </a:lnTo>
                  <a:lnTo>
                    <a:pt x="491" y="851"/>
                  </a:lnTo>
                  <a:lnTo>
                    <a:pt x="475" y="848"/>
                  </a:lnTo>
                  <a:lnTo>
                    <a:pt x="449" y="843"/>
                  </a:lnTo>
                  <a:lnTo>
                    <a:pt x="433" y="835"/>
                  </a:lnTo>
                  <a:lnTo>
                    <a:pt x="417" y="824"/>
                  </a:lnTo>
                  <a:lnTo>
                    <a:pt x="407" y="812"/>
                  </a:lnTo>
                  <a:lnTo>
                    <a:pt x="398" y="798"/>
                  </a:lnTo>
                  <a:lnTo>
                    <a:pt x="392" y="782"/>
                  </a:lnTo>
                  <a:lnTo>
                    <a:pt x="391" y="764"/>
                  </a:lnTo>
                  <a:lnTo>
                    <a:pt x="391" y="742"/>
                  </a:lnTo>
                  <a:lnTo>
                    <a:pt x="392" y="725"/>
                  </a:lnTo>
                  <a:lnTo>
                    <a:pt x="391" y="709"/>
                  </a:lnTo>
                  <a:lnTo>
                    <a:pt x="386" y="690"/>
                  </a:lnTo>
                  <a:lnTo>
                    <a:pt x="383" y="679"/>
                  </a:lnTo>
                  <a:lnTo>
                    <a:pt x="377" y="668"/>
                  </a:lnTo>
                  <a:lnTo>
                    <a:pt x="371" y="660"/>
                  </a:lnTo>
                  <a:lnTo>
                    <a:pt x="364" y="653"/>
                  </a:lnTo>
                  <a:lnTo>
                    <a:pt x="349" y="647"/>
                  </a:lnTo>
                  <a:lnTo>
                    <a:pt x="333" y="639"/>
                  </a:lnTo>
                  <a:lnTo>
                    <a:pt x="314" y="633"/>
                  </a:lnTo>
                  <a:lnTo>
                    <a:pt x="292" y="628"/>
                  </a:lnTo>
                  <a:lnTo>
                    <a:pt x="270" y="623"/>
                  </a:lnTo>
                  <a:lnTo>
                    <a:pt x="246" y="620"/>
                  </a:lnTo>
                  <a:lnTo>
                    <a:pt x="230" y="614"/>
                  </a:lnTo>
                  <a:lnTo>
                    <a:pt x="212" y="609"/>
                  </a:lnTo>
                  <a:lnTo>
                    <a:pt x="194" y="602"/>
                  </a:lnTo>
                  <a:lnTo>
                    <a:pt x="182" y="592"/>
                  </a:lnTo>
                  <a:lnTo>
                    <a:pt x="168" y="580"/>
                  </a:lnTo>
                  <a:lnTo>
                    <a:pt x="158" y="569"/>
                  </a:lnTo>
                  <a:lnTo>
                    <a:pt x="149" y="556"/>
                  </a:lnTo>
                  <a:lnTo>
                    <a:pt x="142" y="540"/>
                  </a:lnTo>
                  <a:lnTo>
                    <a:pt x="140" y="524"/>
                  </a:lnTo>
                  <a:lnTo>
                    <a:pt x="140" y="508"/>
                  </a:lnTo>
                  <a:lnTo>
                    <a:pt x="143" y="494"/>
                  </a:lnTo>
                  <a:lnTo>
                    <a:pt x="149" y="473"/>
                  </a:lnTo>
                  <a:lnTo>
                    <a:pt x="154" y="451"/>
                  </a:lnTo>
                  <a:lnTo>
                    <a:pt x="157" y="433"/>
                  </a:lnTo>
                  <a:lnTo>
                    <a:pt x="161" y="414"/>
                  </a:lnTo>
                  <a:lnTo>
                    <a:pt x="163" y="395"/>
                  </a:lnTo>
                  <a:lnTo>
                    <a:pt x="161" y="375"/>
                  </a:lnTo>
                  <a:lnTo>
                    <a:pt x="157" y="357"/>
                  </a:lnTo>
                  <a:lnTo>
                    <a:pt x="150" y="339"/>
                  </a:lnTo>
                  <a:lnTo>
                    <a:pt x="141" y="323"/>
                  </a:lnTo>
                  <a:lnTo>
                    <a:pt x="131" y="310"/>
                  </a:lnTo>
                  <a:lnTo>
                    <a:pt x="125" y="302"/>
                  </a:lnTo>
                  <a:lnTo>
                    <a:pt x="115" y="292"/>
                  </a:lnTo>
                  <a:lnTo>
                    <a:pt x="105" y="283"/>
                  </a:lnTo>
                  <a:lnTo>
                    <a:pt x="96" y="276"/>
                  </a:lnTo>
                  <a:lnTo>
                    <a:pt x="82" y="270"/>
                  </a:lnTo>
                  <a:lnTo>
                    <a:pt x="69" y="265"/>
                  </a:lnTo>
                  <a:lnTo>
                    <a:pt x="52" y="261"/>
                  </a:lnTo>
                  <a:lnTo>
                    <a:pt x="33" y="260"/>
                  </a:lnTo>
                  <a:lnTo>
                    <a:pt x="17" y="260"/>
                  </a:lnTo>
                  <a:lnTo>
                    <a:pt x="0" y="260"/>
                  </a:lnTo>
                  <a:close/>
                </a:path>
              </a:pathLst>
            </a:custGeom>
            <a:solidFill>
              <a:schemeClr val="tx2"/>
            </a:solidFill>
            <a:ln w="9525" cmpd="sng">
              <a:solidFill>
                <a:srgbClr val="000000"/>
              </a:solidFill>
              <a:prstDash val="solid"/>
              <a:round/>
              <a:headEnd/>
              <a:tailEnd/>
            </a:ln>
          </p:spPr>
          <p:txBody>
            <a:bodyPr/>
            <a:lstStyle/>
            <a:p>
              <a:endParaRPr lang="en-US" dirty="0"/>
            </a:p>
          </p:txBody>
        </p:sp>
        <p:sp>
          <p:nvSpPr>
            <p:cNvPr id="13329" name="Freeform 1084"/>
            <p:cNvSpPr>
              <a:spLocks/>
            </p:cNvSpPr>
            <p:nvPr/>
          </p:nvSpPr>
          <p:spPr bwMode="auto">
            <a:xfrm>
              <a:off x="3450" y="3595"/>
              <a:ext cx="428" cy="347"/>
            </a:xfrm>
            <a:custGeom>
              <a:avLst/>
              <a:gdLst>
                <a:gd name="T0" fmla="*/ 0 w 1284"/>
                <a:gd name="T1" fmla="*/ 1042 h 1042"/>
                <a:gd name="T2" fmla="*/ 1283 w 1284"/>
                <a:gd name="T3" fmla="*/ 0 h 1042"/>
                <a:gd name="T4" fmla="*/ 1163 w 1284"/>
                <a:gd name="T5" fmla="*/ 19 h 1042"/>
                <a:gd name="T6" fmla="*/ 1166 w 1284"/>
                <a:gd name="T7" fmla="*/ 54 h 1042"/>
                <a:gd name="T8" fmla="*/ 1180 w 1284"/>
                <a:gd name="T9" fmla="*/ 100 h 1042"/>
                <a:gd name="T10" fmla="*/ 1183 w 1284"/>
                <a:gd name="T11" fmla="*/ 138 h 1042"/>
                <a:gd name="T12" fmla="*/ 1175 w 1284"/>
                <a:gd name="T13" fmla="*/ 177 h 1042"/>
                <a:gd name="T14" fmla="*/ 1149 w 1284"/>
                <a:gd name="T15" fmla="*/ 210 h 1042"/>
                <a:gd name="T16" fmla="*/ 1115 w 1284"/>
                <a:gd name="T17" fmla="*/ 235 h 1042"/>
                <a:gd name="T18" fmla="*/ 1075 w 1284"/>
                <a:gd name="T19" fmla="*/ 247 h 1042"/>
                <a:gd name="T20" fmla="*/ 1018 w 1284"/>
                <a:gd name="T21" fmla="*/ 246 h 1042"/>
                <a:gd name="T22" fmla="*/ 980 w 1284"/>
                <a:gd name="T23" fmla="*/ 238 h 1042"/>
                <a:gd name="T24" fmla="*/ 942 w 1284"/>
                <a:gd name="T25" fmla="*/ 211 h 1042"/>
                <a:gd name="T26" fmla="*/ 917 w 1284"/>
                <a:gd name="T27" fmla="*/ 179 h 1042"/>
                <a:gd name="T28" fmla="*/ 906 w 1284"/>
                <a:gd name="T29" fmla="*/ 145 h 1042"/>
                <a:gd name="T30" fmla="*/ 908 w 1284"/>
                <a:gd name="T31" fmla="*/ 107 h 1042"/>
                <a:gd name="T32" fmla="*/ 917 w 1284"/>
                <a:gd name="T33" fmla="*/ 73 h 1042"/>
                <a:gd name="T34" fmla="*/ 926 w 1284"/>
                <a:gd name="T35" fmla="*/ 37 h 1042"/>
                <a:gd name="T36" fmla="*/ 921 w 1284"/>
                <a:gd name="T37" fmla="*/ 4 h 1042"/>
                <a:gd name="T38" fmla="*/ 708 w 1284"/>
                <a:gd name="T39" fmla="*/ 41 h 1042"/>
                <a:gd name="T40" fmla="*/ 705 w 1284"/>
                <a:gd name="T41" fmla="*/ 87 h 1042"/>
                <a:gd name="T42" fmla="*/ 703 w 1284"/>
                <a:gd name="T43" fmla="*/ 126 h 1042"/>
                <a:gd name="T44" fmla="*/ 693 w 1284"/>
                <a:gd name="T45" fmla="*/ 159 h 1042"/>
                <a:gd name="T46" fmla="*/ 674 w 1284"/>
                <a:gd name="T47" fmla="*/ 181 h 1042"/>
                <a:gd name="T48" fmla="*/ 647 w 1284"/>
                <a:gd name="T49" fmla="*/ 194 h 1042"/>
                <a:gd name="T50" fmla="*/ 617 w 1284"/>
                <a:gd name="T51" fmla="*/ 197 h 1042"/>
                <a:gd name="T52" fmla="*/ 581 w 1284"/>
                <a:gd name="T53" fmla="*/ 195 h 1042"/>
                <a:gd name="T54" fmla="*/ 547 w 1284"/>
                <a:gd name="T55" fmla="*/ 192 h 1042"/>
                <a:gd name="T56" fmla="*/ 505 w 1284"/>
                <a:gd name="T57" fmla="*/ 190 h 1042"/>
                <a:gd name="T58" fmla="*/ 468 w 1284"/>
                <a:gd name="T59" fmla="*/ 195 h 1042"/>
                <a:gd name="T60" fmla="*/ 433 w 1284"/>
                <a:gd name="T61" fmla="*/ 208 h 1042"/>
                <a:gd name="T62" fmla="*/ 408 w 1284"/>
                <a:gd name="T63" fmla="*/ 231 h 1042"/>
                <a:gd name="T64" fmla="*/ 393 w 1284"/>
                <a:gd name="T65" fmla="*/ 260 h 1042"/>
                <a:gd name="T66" fmla="*/ 393 w 1284"/>
                <a:gd name="T67" fmla="*/ 293 h 1042"/>
                <a:gd name="T68" fmla="*/ 393 w 1284"/>
                <a:gd name="T69" fmla="*/ 330 h 1042"/>
                <a:gd name="T70" fmla="*/ 386 w 1284"/>
                <a:gd name="T71" fmla="*/ 360 h 1042"/>
                <a:gd name="T72" fmla="*/ 370 w 1284"/>
                <a:gd name="T73" fmla="*/ 384 h 1042"/>
                <a:gd name="T74" fmla="*/ 338 w 1284"/>
                <a:gd name="T75" fmla="*/ 401 h 1042"/>
                <a:gd name="T76" fmla="*/ 303 w 1284"/>
                <a:gd name="T77" fmla="*/ 411 h 1042"/>
                <a:gd name="T78" fmla="*/ 262 w 1284"/>
                <a:gd name="T79" fmla="*/ 420 h 1042"/>
                <a:gd name="T80" fmla="*/ 226 w 1284"/>
                <a:gd name="T81" fmla="*/ 429 h 1042"/>
                <a:gd name="T82" fmla="*/ 195 w 1284"/>
                <a:gd name="T83" fmla="*/ 441 h 1042"/>
                <a:gd name="T84" fmla="*/ 171 w 1284"/>
                <a:gd name="T85" fmla="*/ 459 h 1042"/>
                <a:gd name="T86" fmla="*/ 152 w 1284"/>
                <a:gd name="T87" fmla="*/ 486 h 1042"/>
                <a:gd name="T88" fmla="*/ 142 w 1284"/>
                <a:gd name="T89" fmla="*/ 521 h 1042"/>
                <a:gd name="T90" fmla="*/ 146 w 1284"/>
                <a:gd name="T91" fmla="*/ 556 h 1042"/>
                <a:gd name="T92" fmla="*/ 157 w 1284"/>
                <a:gd name="T93" fmla="*/ 600 h 1042"/>
                <a:gd name="T94" fmla="*/ 164 w 1284"/>
                <a:gd name="T95" fmla="*/ 638 h 1042"/>
                <a:gd name="T96" fmla="*/ 162 w 1284"/>
                <a:gd name="T97" fmla="*/ 675 h 1042"/>
                <a:gd name="T98" fmla="*/ 152 w 1284"/>
                <a:gd name="T99" fmla="*/ 708 h 1042"/>
                <a:gd name="T100" fmla="*/ 136 w 1284"/>
                <a:gd name="T101" fmla="*/ 741 h 1042"/>
                <a:gd name="T102" fmla="*/ 110 w 1284"/>
                <a:gd name="T103" fmla="*/ 778 h 1042"/>
                <a:gd name="T104" fmla="*/ 85 w 1284"/>
                <a:gd name="T105" fmla="*/ 801 h 1042"/>
                <a:gd name="T106" fmla="*/ 58 w 1284"/>
                <a:gd name="T107" fmla="*/ 816 h 1042"/>
                <a:gd name="T108" fmla="*/ 18 w 1284"/>
                <a:gd name="T109" fmla="*/ 823 h 10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84" h="1042">
                  <a:moveTo>
                    <a:pt x="0" y="823"/>
                  </a:moveTo>
                  <a:lnTo>
                    <a:pt x="0" y="1042"/>
                  </a:lnTo>
                  <a:lnTo>
                    <a:pt x="1284" y="1042"/>
                  </a:lnTo>
                  <a:lnTo>
                    <a:pt x="1283" y="0"/>
                  </a:lnTo>
                  <a:lnTo>
                    <a:pt x="1169" y="0"/>
                  </a:lnTo>
                  <a:lnTo>
                    <a:pt x="1163" y="19"/>
                  </a:lnTo>
                  <a:lnTo>
                    <a:pt x="1163" y="34"/>
                  </a:lnTo>
                  <a:lnTo>
                    <a:pt x="1166" y="54"/>
                  </a:lnTo>
                  <a:lnTo>
                    <a:pt x="1173" y="75"/>
                  </a:lnTo>
                  <a:lnTo>
                    <a:pt x="1180" y="100"/>
                  </a:lnTo>
                  <a:lnTo>
                    <a:pt x="1183" y="120"/>
                  </a:lnTo>
                  <a:lnTo>
                    <a:pt x="1183" y="138"/>
                  </a:lnTo>
                  <a:lnTo>
                    <a:pt x="1181" y="158"/>
                  </a:lnTo>
                  <a:lnTo>
                    <a:pt x="1175" y="177"/>
                  </a:lnTo>
                  <a:lnTo>
                    <a:pt x="1163" y="195"/>
                  </a:lnTo>
                  <a:lnTo>
                    <a:pt x="1149" y="210"/>
                  </a:lnTo>
                  <a:lnTo>
                    <a:pt x="1133" y="225"/>
                  </a:lnTo>
                  <a:lnTo>
                    <a:pt x="1115" y="235"/>
                  </a:lnTo>
                  <a:lnTo>
                    <a:pt x="1094" y="242"/>
                  </a:lnTo>
                  <a:lnTo>
                    <a:pt x="1075" y="247"/>
                  </a:lnTo>
                  <a:lnTo>
                    <a:pt x="1049" y="248"/>
                  </a:lnTo>
                  <a:lnTo>
                    <a:pt x="1018" y="246"/>
                  </a:lnTo>
                  <a:lnTo>
                    <a:pt x="998" y="242"/>
                  </a:lnTo>
                  <a:lnTo>
                    <a:pt x="980" y="238"/>
                  </a:lnTo>
                  <a:lnTo>
                    <a:pt x="963" y="228"/>
                  </a:lnTo>
                  <a:lnTo>
                    <a:pt x="942" y="211"/>
                  </a:lnTo>
                  <a:lnTo>
                    <a:pt x="929" y="196"/>
                  </a:lnTo>
                  <a:lnTo>
                    <a:pt x="917" y="179"/>
                  </a:lnTo>
                  <a:lnTo>
                    <a:pt x="910" y="161"/>
                  </a:lnTo>
                  <a:lnTo>
                    <a:pt x="906" y="145"/>
                  </a:lnTo>
                  <a:lnTo>
                    <a:pt x="906" y="126"/>
                  </a:lnTo>
                  <a:lnTo>
                    <a:pt x="908" y="107"/>
                  </a:lnTo>
                  <a:lnTo>
                    <a:pt x="912" y="89"/>
                  </a:lnTo>
                  <a:lnTo>
                    <a:pt x="917" y="73"/>
                  </a:lnTo>
                  <a:lnTo>
                    <a:pt x="922" y="55"/>
                  </a:lnTo>
                  <a:lnTo>
                    <a:pt x="926" y="37"/>
                  </a:lnTo>
                  <a:lnTo>
                    <a:pt x="926" y="22"/>
                  </a:lnTo>
                  <a:lnTo>
                    <a:pt x="921" y="4"/>
                  </a:lnTo>
                  <a:lnTo>
                    <a:pt x="706" y="4"/>
                  </a:lnTo>
                  <a:lnTo>
                    <a:pt x="708" y="41"/>
                  </a:lnTo>
                  <a:lnTo>
                    <a:pt x="706" y="66"/>
                  </a:lnTo>
                  <a:lnTo>
                    <a:pt x="705" y="87"/>
                  </a:lnTo>
                  <a:lnTo>
                    <a:pt x="705" y="106"/>
                  </a:lnTo>
                  <a:lnTo>
                    <a:pt x="703" y="126"/>
                  </a:lnTo>
                  <a:lnTo>
                    <a:pt x="698" y="146"/>
                  </a:lnTo>
                  <a:lnTo>
                    <a:pt x="693" y="159"/>
                  </a:lnTo>
                  <a:lnTo>
                    <a:pt x="685" y="171"/>
                  </a:lnTo>
                  <a:lnTo>
                    <a:pt x="674" y="181"/>
                  </a:lnTo>
                  <a:lnTo>
                    <a:pt x="662" y="189"/>
                  </a:lnTo>
                  <a:lnTo>
                    <a:pt x="647" y="194"/>
                  </a:lnTo>
                  <a:lnTo>
                    <a:pt x="632" y="196"/>
                  </a:lnTo>
                  <a:lnTo>
                    <a:pt x="617" y="197"/>
                  </a:lnTo>
                  <a:lnTo>
                    <a:pt x="598" y="197"/>
                  </a:lnTo>
                  <a:lnTo>
                    <a:pt x="581" y="195"/>
                  </a:lnTo>
                  <a:lnTo>
                    <a:pt x="566" y="194"/>
                  </a:lnTo>
                  <a:lnTo>
                    <a:pt x="547" y="192"/>
                  </a:lnTo>
                  <a:lnTo>
                    <a:pt x="528" y="190"/>
                  </a:lnTo>
                  <a:lnTo>
                    <a:pt x="505" y="190"/>
                  </a:lnTo>
                  <a:lnTo>
                    <a:pt x="486" y="192"/>
                  </a:lnTo>
                  <a:lnTo>
                    <a:pt x="468" y="195"/>
                  </a:lnTo>
                  <a:lnTo>
                    <a:pt x="448" y="200"/>
                  </a:lnTo>
                  <a:lnTo>
                    <a:pt x="433" y="208"/>
                  </a:lnTo>
                  <a:lnTo>
                    <a:pt x="418" y="218"/>
                  </a:lnTo>
                  <a:lnTo>
                    <a:pt x="408" y="231"/>
                  </a:lnTo>
                  <a:lnTo>
                    <a:pt x="398" y="246"/>
                  </a:lnTo>
                  <a:lnTo>
                    <a:pt x="393" y="260"/>
                  </a:lnTo>
                  <a:lnTo>
                    <a:pt x="391" y="277"/>
                  </a:lnTo>
                  <a:lnTo>
                    <a:pt x="393" y="293"/>
                  </a:lnTo>
                  <a:lnTo>
                    <a:pt x="394" y="311"/>
                  </a:lnTo>
                  <a:lnTo>
                    <a:pt x="393" y="330"/>
                  </a:lnTo>
                  <a:lnTo>
                    <a:pt x="390" y="344"/>
                  </a:lnTo>
                  <a:lnTo>
                    <a:pt x="386" y="360"/>
                  </a:lnTo>
                  <a:lnTo>
                    <a:pt x="379" y="374"/>
                  </a:lnTo>
                  <a:lnTo>
                    <a:pt x="370" y="384"/>
                  </a:lnTo>
                  <a:lnTo>
                    <a:pt x="356" y="394"/>
                  </a:lnTo>
                  <a:lnTo>
                    <a:pt x="338" y="401"/>
                  </a:lnTo>
                  <a:lnTo>
                    <a:pt x="320" y="406"/>
                  </a:lnTo>
                  <a:lnTo>
                    <a:pt x="303" y="411"/>
                  </a:lnTo>
                  <a:lnTo>
                    <a:pt x="286" y="415"/>
                  </a:lnTo>
                  <a:lnTo>
                    <a:pt x="262" y="420"/>
                  </a:lnTo>
                  <a:lnTo>
                    <a:pt x="245" y="423"/>
                  </a:lnTo>
                  <a:lnTo>
                    <a:pt x="226" y="429"/>
                  </a:lnTo>
                  <a:lnTo>
                    <a:pt x="210" y="434"/>
                  </a:lnTo>
                  <a:lnTo>
                    <a:pt x="195" y="441"/>
                  </a:lnTo>
                  <a:lnTo>
                    <a:pt x="183" y="450"/>
                  </a:lnTo>
                  <a:lnTo>
                    <a:pt x="171" y="459"/>
                  </a:lnTo>
                  <a:lnTo>
                    <a:pt x="159" y="473"/>
                  </a:lnTo>
                  <a:lnTo>
                    <a:pt x="152" y="486"/>
                  </a:lnTo>
                  <a:lnTo>
                    <a:pt x="145" y="502"/>
                  </a:lnTo>
                  <a:lnTo>
                    <a:pt x="142" y="521"/>
                  </a:lnTo>
                  <a:lnTo>
                    <a:pt x="144" y="538"/>
                  </a:lnTo>
                  <a:lnTo>
                    <a:pt x="146" y="556"/>
                  </a:lnTo>
                  <a:lnTo>
                    <a:pt x="152" y="577"/>
                  </a:lnTo>
                  <a:lnTo>
                    <a:pt x="157" y="600"/>
                  </a:lnTo>
                  <a:lnTo>
                    <a:pt x="162" y="622"/>
                  </a:lnTo>
                  <a:lnTo>
                    <a:pt x="164" y="638"/>
                  </a:lnTo>
                  <a:lnTo>
                    <a:pt x="164" y="654"/>
                  </a:lnTo>
                  <a:lnTo>
                    <a:pt x="162" y="675"/>
                  </a:lnTo>
                  <a:lnTo>
                    <a:pt x="156" y="692"/>
                  </a:lnTo>
                  <a:lnTo>
                    <a:pt x="152" y="708"/>
                  </a:lnTo>
                  <a:lnTo>
                    <a:pt x="145" y="722"/>
                  </a:lnTo>
                  <a:lnTo>
                    <a:pt x="136" y="741"/>
                  </a:lnTo>
                  <a:lnTo>
                    <a:pt x="124" y="762"/>
                  </a:lnTo>
                  <a:lnTo>
                    <a:pt x="110" y="778"/>
                  </a:lnTo>
                  <a:lnTo>
                    <a:pt x="97" y="790"/>
                  </a:lnTo>
                  <a:lnTo>
                    <a:pt x="85" y="801"/>
                  </a:lnTo>
                  <a:lnTo>
                    <a:pt x="72" y="810"/>
                  </a:lnTo>
                  <a:lnTo>
                    <a:pt x="58" y="816"/>
                  </a:lnTo>
                  <a:lnTo>
                    <a:pt x="40" y="820"/>
                  </a:lnTo>
                  <a:lnTo>
                    <a:pt x="18" y="823"/>
                  </a:lnTo>
                  <a:lnTo>
                    <a:pt x="0" y="823"/>
                  </a:lnTo>
                  <a:close/>
                </a:path>
              </a:pathLst>
            </a:custGeom>
            <a:solidFill>
              <a:schemeClr val="folHlink"/>
            </a:solidFill>
            <a:ln w="9525" cmpd="sng">
              <a:solidFill>
                <a:srgbClr val="000000"/>
              </a:solidFill>
              <a:prstDash val="solid"/>
              <a:round/>
              <a:headEnd/>
              <a:tailEnd/>
            </a:ln>
          </p:spPr>
          <p:txBody>
            <a:bodyPr/>
            <a:lstStyle/>
            <a:p>
              <a:endParaRPr lang="en-US" dirty="0"/>
            </a:p>
          </p:txBody>
        </p:sp>
        <p:sp>
          <p:nvSpPr>
            <p:cNvPr id="13330" name="Freeform 1085"/>
            <p:cNvSpPr>
              <a:spLocks/>
            </p:cNvSpPr>
            <p:nvPr/>
          </p:nvSpPr>
          <p:spPr bwMode="auto">
            <a:xfrm>
              <a:off x="3024" y="3528"/>
              <a:ext cx="426" cy="414"/>
            </a:xfrm>
            <a:custGeom>
              <a:avLst/>
              <a:gdLst>
                <a:gd name="T0" fmla="*/ 1279 w 1279"/>
                <a:gd name="T1" fmla="*/ 1244 h 1244"/>
                <a:gd name="T2" fmla="*/ 0 w 1279"/>
                <a:gd name="T3" fmla="*/ 250 h 1244"/>
                <a:gd name="T4" fmla="*/ 115 w 1279"/>
                <a:gd name="T5" fmla="*/ 241 h 1244"/>
                <a:gd name="T6" fmla="*/ 118 w 1279"/>
                <a:gd name="T7" fmla="*/ 219 h 1244"/>
                <a:gd name="T8" fmla="*/ 113 w 1279"/>
                <a:gd name="T9" fmla="*/ 192 h 1244"/>
                <a:gd name="T10" fmla="*/ 104 w 1279"/>
                <a:gd name="T11" fmla="*/ 158 h 1244"/>
                <a:gd name="T12" fmla="*/ 98 w 1279"/>
                <a:gd name="T13" fmla="*/ 126 h 1244"/>
                <a:gd name="T14" fmla="*/ 100 w 1279"/>
                <a:gd name="T15" fmla="*/ 96 h 1244"/>
                <a:gd name="T16" fmla="*/ 110 w 1279"/>
                <a:gd name="T17" fmla="*/ 66 h 1244"/>
                <a:gd name="T18" fmla="*/ 131 w 1279"/>
                <a:gd name="T19" fmla="*/ 42 h 1244"/>
                <a:gd name="T20" fmla="*/ 154 w 1279"/>
                <a:gd name="T21" fmla="*/ 22 h 1244"/>
                <a:gd name="T22" fmla="*/ 183 w 1279"/>
                <a:gd name="T23" fmla="*/ 7 h 1244"/>
                <a:gd name="T24" fmla="*/ 219 w 1279"/>
                <a:gd name="T25" fmla="*/ 1 h 1244"/>
                <a:gd name="T26" fmla="*/ 252 w 1279"/>
                <a:gd name="T27" fmla="*/ 0 h 1244"/>
                <a:gd name="T28" fmla="*/ 279 w 1279"/>
                <a:gd name="T29" fmla="*/ 3 h 1244"/>
                <a:gd name="T30" fmla="*/ 308 w 1279"/>
                <a:gd name="T31" fmla="*/ 12 h 1244"/>
                <a:gd name="T32" fmla="*/ 331 w 1279"/>
                <a:gd name="T33" fmla="*/ 27 h 1244"/>
                <a:gd name="T34" fmla="*/ 354 w 1279"/>
                <a:gd name="T35" fmla="*/ 51 h 1244"/>
                <a:gd name="T36" fmla="*/ 371 w 1279"/>
                <a:gd name="T37" fmla="*/ 76 h 1244"/>
                <a:gd name="T38" fmla="*/ 381 w 1279"/>
                <a:gd name="T39" fmla="*/ 112 h 1244"/>
                <a:gd name="T40" fmla="*/ 377 w 1279"/>
                <a:gd name="T41" fmla="*/ 147 h 1244"/>
                <a:gd name="T42" fmla="*/ 368 w 1279"/>
                <a:gd name="T43" fmla="*/ 183 h 1244"/>
                <a:gd name="T44" fmla="*/ 359 w 1279"/>
                <a:gd name="T45" fmla="*/ 218 h 1244"/>
                <a:gd name="T46" fmla="*/ 361 w 1279"/>
                <a:gd name="T47" fmla="*/ 235 h 1244"/>
                <a:gd name="T48" fmla="*/ 577 w 1279"/>
                <a:gd name="T49" fmla="*/ 244 h 1244"/>
                <a:gd name="T50" fmla="*/ 571 w 1279"/>
                <a:gd name="T51" fmla="*/ 309 h 1244"/>
                <a:gd name="T52" fmla="*/ 573 w 1279"/>
                <a:gd name="T53" fmla="*/ 348 h 1244"/>
                <a:gd name="T54" fmla="*/ 579 w 1279"/>
                <a:gd name="T55" fmla="*/ 388 h 1244"/>
                <a:gd name="T56" fmla="*/ 593 w 1279"/>
                <a:gd name="T57" fmla="*/ 412 h 1244"/>
                <a:gd name="T58" fmla="*/ 616 w 1279"/>
                <a:gd name="T59" fmla="*/ 430 h 1244"/>
                <a:gd name="T60" fmla="*/ 645 w 1279"/>
                <a:gd name="T61" fmla="*/ 438 h 1244"/>
                <a:gd name="T62" fmla="*/ 679 w 1279"/>
                <a:gd name="T63" fmla="*/ 439 h 1244"/>
                <a:gd name="T64" fmla="*/ 711 w 1279"/>
                <a:gd name="T65" fmla="*/ 435 h 1244"/>
                <a:gd name="T66" fmla="*/ 751 w 1279"/>
                <a:gd name="T67" fmla="*/ 431 h 1244"/>
                <a:gd name="T68" fmla="*/ 792 w 1279"/>
                <a:gd name="T69" fmla="*/ 433 h 1244"/>
                <a:gd name="T70" fmla="*/ 829 w 1279"/>
                <a:gd name="T71" fmla="*/ 443 h 1244"/>
                <a:gd name="T72" fmla="*/ 860 w 1279"/>
                <a:gd name="T73" fmla="*/ 461 h 1244"/>
                <a:gd name="T74" fmla="*/ 879 w 1279"/>
                <a:gd name="T75" fmla="*/ 488 h 1244"/>
                <a:gd name="T76" fmla="*/ 887 w 1279"/>
                <a:gd name="T77" fmla="*/ 519 h 1244"/>
                <a:gd name="T78" fmla="*/ 884 w 1279"/>
                <a:gd name="T79" fmla="*/ 554 h 1244"/>
                <a:gd name="T80" fmla="*/ 887 w 1279"/>
                <a:gd name="T81" fmla="*/ 587 h 1244"/>
                <a:gd name="T82" fmla="*/ 899 w 1279"/>
                <a:gd name="T83" fmla="*/ 616 h 1244"/>
                <a:gd name="T84" fmla="*/ 921 w 1279"/>
                <a:gd name="T85" fmla="*/ 636 h 1244"/>
                <a:gd name="T86" fmla="*/ 958 w 1279"/>
                <a:gd name="T87" fmla="*/ 648 h 1244"/>
                <a:gd name="T88" fmla="*/ 992 w 1279"/>
                <a:gd name="T89" fmla="*/ 657 h 1244"/>
                <a:gd name="T90" fmla="*/ 1033 w 1279"/>
                <a:gd name="T91" fmla="*/ 665 h 1244"/>
                <a:gd name="T92" fmla="*/ 1068 w 1279"/>
                <a:gd name="T93" fmla="*/ 676 h 1244"/>
                <a:gd name="T94" fmla="*/ 1096 w 1279"/>
                <a:gd name="T95" fmla="*/ 692 h 1244"/>
                <a:gd name="T96" fmla="*/ 1119 w 1279"/>
                <a:gd name="T97" fmla="*/ 715 h 1244"/>
                <a:gd name="T98" fmla="*/ 1133 w 1279"/>
                <a:gd name="T99" fmla="*/ 743 h 1244"/>
                <a:gd name="T100" fmla="*/ 1134 w 1279"/>
                <a:gd name="T101" fmla="*/ 781 h 1244"/>
                <a:gd name="T102" fmla="*/ 1127 w 1279"/>
                <a:gd name="T103" fmla="*/ 819 h 1244"/>
                <a:gd name="T104" fmla="*/ 1116 w 1279"/>
                <a:gd name="T105" fmla="*/ 863 h 1244"/>
                <a:gd name="T106" fmla="*/ 1113 w 1279"/>
                <a:gd name="T107" fmla="*/ 896 h 1244"/>
                <a:gd name="T108" fmla="*/ 1121 w 1279"/>
                <a:gd name="T109" fmla="*/ 934 h 1244"/>
                <a:gd name="T110" fmla="*/ 1135 w 1279"/>
                <a:gd name="T111" fmla="*/ 961 h 1244"/>
                <a:gd name="T112" fmla="*/ 1159 w 1279"/>
                <a:gd name="T113" fmla="*/ 990 h 1244"/>
                <a:gd name="T114" fmla="*/ 1190 w 1279"/>
                <a:gd name="T115" fmla="*/ 1012 h 1244"/>
                <a:gd name="T116" fmla="*/ 1222 w 1279"/>
                <a:gd name="T117" fmla="*/ 1022 h 1244"/>
                <a:gd name="T118" fmla="*/ 1259 w 1279"/>
                <a:gd name="T119" fmla="*/ 1025 h 124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79" h="1244">
                  <a:moveTo>
                    <a:pt x="1279" y="1024"/>
                  </a:moveTo>
                  <a:lnTo>
                    <a:pt x="1279" y="1244"/>
                  </a:lnTo>
                  <a:lnTo>
                    <a:pt x="1" y="1244"/>
                  </a:lnTo>
                  <a:lnTo>
                    <a:pt x="0" y="250"/>
                  </a:lnTo>
                  <a:lnTo>
                    <a:pt x="111" y="250"/>
                  </a:lnTo>
                  <a:lnTo>
                    <a:pt x="115" y="241"/>
                  </a:lnTo>
                  <a:lnTo>
                    <a:pt x="118" y="229"/>
                  </a:lnTo>
                  <a:lnTo>
                    <a:pt x="118" y="219"/>
                  </a:lnTo>
                  <a:lnTo>
                    <a:pt x="117" y="207"/>
                  </a:lnTo>
                  <a:lnTo>
                    <a:pt x="113" y="192"/>
                  </a:lnTo>
                  <a:lnTo>
                    <a:pt x="108" y="172"/>
                  </a:lnTo>
                  <a:lnTo>
                    <a:pt x="104" y="158"/>
                  </a:lnTo>
                  <a:lnTo>
                    <a:pt x="100" y="142"/>
                  </a:lnTo>
                  <a:lnTo>
                    <a:pt x="98" y="126"/>
                  </a:lnTo>
                  <a:lnTo>
                    <a:pt x="98" y="111"/>
                  </a:lnTo>
                  <a:lnTo>
                    <a:pt x="100" y="96"/>
                  </a:lnTo>
                  <a:lnTo>
                    <a:pt x="104" y="81"/>
                  </a:lnTo>
                  <a:lnTo>
                    <a:pt x="110" y="66"/>
                  </a:lnTo>
                  <a:lnTo>
                    <a:pt x="118" y="55"/>
                  </a:lnTo>
                  <a:lnTo>
                    <a:pt x="131" y="42"/>
                  </a:lnTo>
                  <a:lnTo>
                    <a:pt x="142" y="32"/>
                  </a:lnTo>
                  <a:lnTo>
                    <a:pt x="154" y="22"/>
                  </a:lnTo>
                  <a:lnTo>
                    <a:pt x="167" y="14"/>
                  </a:lnTo>
                  <a:lnTo>
                    <a:pt x="183" y="7"/>
                  </a:lnTo>
                  <a:lnTo>
                    <a:pt x="201" y="3"/>
                  </a:lnTo>
                  <a:lnTo>
                    <a:pt x="219" y="1"/>
                  </a:lnTo>
                  <a:lnTo>
                    <a:pt x="235" y="0"/>
                  </a:lnTo>
                  <a:lnTo>
                    <a:pt x="252" y="0"/>
                  </a:lnTo>
                  <a:lnTo>
                    <a:pt x="267" y="1"/>
                  </a:lnTo>
                  <a:lnTo>
                    <a:pt x="279" y="3"/>
                  </a:lnTo>
                  <a:lnTo>
                    <a:pt x="294" y="7"/>
                  </a:lnTo>
                  <a:lnTo>
                    <a:pt x="308" y="12"/>
                  </a:lnTo>
                  <a:lnTo>
                    <a:pt x="319" y="19"/>
                  </a:lnTo>
                  <a:lnTo>
                    <a:pt x="331" y="27"/>
                  </a:lnTo>
                  <a:lnTo>
                    <a:pt x="342" y="39"/>
                  </a:lnTo>
                  <a:lnTo>
                    <a:pt x="354" y="51"/>
                  </a:lnTo>
                  <a:lnTo>
                    <a:pt x="364" y="63"/>
                  </a:lnTo>
                  <a:lnTo>
                    <a:pt x="371" y="76"/>
                  </a:lnTo>
                  <a:lnTo>
                    <a:pt x="377" y="93"/>
                  </a:lnTo>
                  <a:lnTo>
                    <a:pt x="381" y="112"/>
                  </a:lnTo>
                  <a:lnTo>
                    <a:pt x="381" y="129"/>
                  </a:lnTo>
                  <a:lnTo>
                    <a:pt x="377" y="147"/>
                  </a:lnTo>
                  <a:lnTo>
                    <a:pt x="372" y="165"/>
                  </a:lnTo>
                  <a:lnTo>
                    <a:pt x="368" y="183"/>
                  </a:lnTo>
                  <a:lnTo>
                    <a:pt x="362" y="203"/>
                  </a:lnTo>
                  <a:lnTo>
                    <a:pt x="359" y="218"/>
                  </a:lnTo>
                  <a:lnTo>
                    <a:pt x="359" y="227"/>
                  </a:lnTo>
                  <a:lnTo>
                    <a:pt x="361" y="235"/>
                  </a:lnTo>
                  <a:lnTo>
                    <a:pt x="365" y="244"/>
                  </a:lnTo>
                  <a:lnTo>
                    <a:pt x="577" y="244"/>
                  </a:lnTo>
                  <a:lnTo>
                    <a:pt x="572" y="285"/>
                  </a:lnTo>
                  <a:lnTo>
                    <a:pt x="571" y="309"/>
                  </a:lnTo>
                  <a:lnTo>
                    <a:pt x="572" y="329"/>
                  </a:lnTo>
                  <a:lnTo>
                    <a:pt x="573" y="348"/>
                  </a:lnTo>
                  <a:lnTo>
                    <a:pt x="575" y="368"/>
                  </a:lnTo>
                  <a:lnTo>
                    <a:pt x="579" y="388"/>
                  </a:lnTo>
                  <a:lnTo>
                    <a:pt x="585" y="401"/>
                  </a:lnTo>
                  <a:lnTo>
                    <a:pt x="593" y="412"/>
                  </a:lnTo>
                  <a:lnTo>
                    <a:pt x="603" y="422"/>
                  </a:lnTo>
                  <a:lnTo>
                    <a:pt x="616" y="430"/>
                  </a:lnTo>
                  <a:lnTo>
                    <a:pt x="631" y="435"/>
                  </a:lnTo>
                  <a:lnTo>
                    <a:pt x="645" y="438"/>
                  </a:lnTo>
                  <a:lnTo>
                    <a:pt x="661" y="439"/>
                  </a:lnTo>
                  <a:lnTo>
                    <a:pt x="679" y="439"/>
                  </a:lnTo>
                  <a:lnTo>
                    <a:pt x="697" y="437"/>
                  </a:lnTo>
                  <a:lnTo>
                    <a:pt x="711" y="435"/>
                  </a:lnTo>
                  <a:lnTo>
                    <a:pt x="731" y="433"/>
                  </a:lnTo>
                  <a:lnTo>
                    <a:pt x="751" y="431"/>
                  </a:lnTo>
                  <a:lnTo>
                    <a:pt x="773" y="431"/>
                  </a:lnTo>
                  <a:lnTo>
                    <a:pt x="792" y="433"/>
                  </a:lnTo>
                  <a:lnTo>
                    <a:pt x="811" y="437"/>
                  </a:lnTo>
                  <a:lnTo>
                    <a:pt x="829" y="443"/>
                  </a:lnTo>
                  <a:lnTo>
                    <a:pt x="845" y="450"/>
                  </a:lnTo>
                  <a:lnTo>
                    <a:pt x="860" y="461"/>
                  </a:lnTo>
                  <a:lnTo>
                    <a:pt x="870" y="473"/>
                  </a:lnTo>
                  <a:lnTo>
                    <a:pt x="879" y="488"/>
                  </a:lnTo>
                  <a:lnTo>
                    <a:pt x="885" y="503"/>
                  </a:lnTo>
                  <a:lnTo>
                    <a:pt x="887" y="519"/>
                  </a:lnTo>
                  <a:lnTo>
                    <a:pt x="885" y="536"/>
                  </a:lnTo>
                  <a:lnTo>
                    <a:pt x="884" y="554"/>
                  </a:lnTo>
                  <a:lnTo>
                    <a:pt x="885" y="572"/>
                  </a:lnTo>
                  <a:lnTo>
                    <a:pt x="887" y="587"/>
                  </a:lnTo>
                  <a:lnTo>
                    <a:pt x="893" y="602"/>
                  </a:lnTo>
                  <a:lnTo>
                    <a:pt x="899" y="616"/>
                  </a:lnTo>
                  <a:lnTo>
                    <a:pt x="908" y="626"/>
                  </a:lnTo>
                  <a:lnTo>
                    <a:pt x="921" y="636"/>
                  </a:lnTo>
                  <a:lnTo>
                    <a:pt x="939" y="643"/>
                  </a:lnTo>
                  <a:lnTo>
                    <a:pt x="958" y="648"/>
                  </a:lnTo>
                  <a:lnTo>
                    <a:pt x="974" y="653"/>
                  </a:lnTo>
                  <a:lnTo>
                    <a:pt x="992" y="657"/>
                  </a:lnTo>
                  <a:lnTo>
                    <a:pt x="1015" y="662"/>
                  </a:lnTo>
                  <a:lnTo>
                    <a:pt x="1033" y="665"/>
                  </a:lnTo>
                  <a:lnTo>
                    <a:pt x="1052" y="671"/>
                  </a:lnTo>
                  <a:lnTo>
                    <a:pt x="1068" y="676"/>
                  </a:lnTo>
                  <a:lnTo>
                    <a:pt x="1083" y="683"/>
                  </a:lnTo>
                  <a:lnTo>
                    <a:pt x="1096" y="692"/>
                  </a:lnTo>
                  <a:lnTo>
                    <a:pt x="1106" y="700"/>
                  </a:lnTo>
                  <a:lnTo>
                    <a:pt x="1119" y="715"/>
                  </a:lnTo>
                  <a:lnTo>
                    <a:pt x="1127" y="728"/>
                  </a:lnTo>
                  <a:lnTo>
                    <a:pt x="1133" y="743"/>
                  </a:lnTo>
                  <a:lnTo>
                    <a:pt x="1137" y="763"/>
                  </a:lnTo>
                  <a:lnTo>
                    <a:pt x="1134" y="781"/>
                  </a:lnTo>
                  <a:lnTo>
                    <a:pt x="1131" y="798"/>
                  </a:lnTo>
                  <a:lnTo>
                    <a:pt x="1127" y="819"/>
                  </a:lnTo>
                  <a:lnTo>
                    <a:pt x="1121" y="842"/>
                  </a:lnTo>
                  <a:lnTo>
                    <a:pt x="1116" y="863"/>
                  </a:lnTo>
                  <a:lnTo>
                    <a:pt x="1113" y="881"/>
                  </a:lnTo>
                  <a:lnTo>
                    <a:pt x="1113" y="896"/>
                  </a:lnTo>
                  <a:lnTo>
                    <a:pt x="1117" y="917"/>
                  </a:lnTo>
                  <a:lnTo>
                    <a:pt x="1121" y="934"/>
                  </a:lnTo>
                  <a:lnTo>
                    <a:pt x="1128" y="948"/>
                  </a:lnTo>
                  <a:lnTo>
                    <a:pt x="1135" y="961"/>
                  </a:lnTo>
                  <a:lnTo>
                    <a:pt x="1147" y="975"/>
                  </a:lnTo>
                  <a:lnTo>
                    <a:pt x="1159" y="990"/>
                  </a:lnTo>
                  <a:lnTo>
                    <a:pt x="1173" y="1002"/>
                  </a:lnTo>
                  <a:lnTo>
                    <a:pt x="1190" y="1012"/>
                  </a:lnTo>
                  <a:lnTo>
                    <a:pt x="1205" y="1018"/>
                  </a:lnTo>
                  <a:lnTo>
                    <a:pt x="1222" y="1022"/>
                  </a:lnTo>
                  <a:lnTo>
                    <a:pt x="1239" y="1024"/>
                  </a:lnTo>
                  <a:lnTo>
                    <a:pt x="1259" y="1025"/>
                  </a:lnTo>
                  <a:lnTo>
                    <a:pt x="1279" y="1024"/>
                  </a:lnTo>
                  <a:close/>
                </a:path>
              </a:pathLst>
            </a:custGeom>
            <a:solidFill>
              <a:schemeClr val="hlink"/>
            </a:solidFill>
            <a:ln w="9525" cmpd="sng">
              <a:solidFill>
                <a:srgbClr val="000000"/>
              </a:solidFill>
              <a:prstDash val="solid"/>
              <a:round/>
              <a:headEnd/>
              <a:tailEnd/>
            </a:ln>
          </p:spPr>
          <p:txBody>
            <a:bodyPr/>
            <a:lstStyle/>
            <a:p>
              <a:endParaRPr lang="en-US" dirty="0"/>
            </a:p>
          </p:txBody>
        </p:sp>
        <p:sp>
          <p:nvSpPr>
            <p:cNvPr id="13331" name="Freeform 1086"/>
            <p:cNvSpPr>
              <a:spLocks/>
            </p:cNvSpPr>
            <p:nvPr/>
          </p:nvSpPr>
          <p:spPr bwMode="auto">
            <a:xfrm>
              <a:off x="3024" y="3264"/>
              <a:ext cx="428" cy="347"/>
            </a:xfrm>
            <a:custGeom>
              <a:avLst/>
              <a:gdLst>
                <a:gd name="T0" fmla="*/ 1284 w 1284"/>
                <a:gd name="T1" fmla="*/ 0 h 1042"/>
                <a:gd name="T2" fmla="*/ 1 w 1284"/>
                <a:gd name="T3" fmla="*/ 1042 h 1042"/>
                <a:gd name="T4" fmla="*/ 121 w 1284"/>
                <a:gd name="T5" fmla="*/ 1022 h 1042"/>
                <a:gd name="T6" fmla="*/ 117 w 1284"/>
                <a:gd name="T7" fmla="*/ 988 h 1042"/>
                <a:gd name="T8" fmla="*/ 104 w 1284"/>
                <a:gd name="T9" fmla="*/ 942 h 1042"/>
                <a:gd name="T10" fmla="*/ 100 w 1284"/>
                <a:gd name="T11" fmla="*/ 904 h 1042"/>
                <a:gd name="T12" fmla="*/ 108 w 1284"/>
                <a:gd name="T13" fmla="*/ 865 h 1042"/>
                <a:gd name="T14" fmla="*/ 135 w 1284"/>
                <a:gd name="T15" fmla="*/ 832 h 1042"/>
                <a:gd name="T16" fmla="*/ 168 w 1284"/>
                <a:gd name="T17" fmla="*/ 807 h 1042"/>
                <a:gd name="T18" fmla="*/ 208 w 1284"/>
                <a:gd name="T19" fmla="*/ 795 h 1042"/>
                <a:gd name="T20" fmla="*/ 266 w 1284"/>
                <a:gd name="T21" fmla="*/ 796 h 1042"/>
                <a:gd name="T22" fmla="*/ 304 w 1284"/>
                <a:gd name="T23" fmla="*/ 804 h 1042"/>
                <a:gd name="T24" fmla="*/ 341 w 1284"/>
                <a:gd name="T25" fmla="*/ 831 h 1042"/>
                <a:gd name="T26" fmla="*/ 367 w 1284"/>
                <a:gd name="T27" fmla="*/ 863 h 1042"/>
                <a:gd name="T28" fmla="*/ 378 w 1284"/>
                <a:gd name="T29" fmla="*/ 897 h 1042"/>
                <a:gd name="T30" fmla="*/ 376 w 1284"/>
                <a:gd name="T31" fmla="*/ 935 h 1042"/>
                <a:gd name="T32" fmla="*/ 367 w 1284"/>
                <a:gd name="T33" fmla="*/ 969 h 1042"/>
                <a:gd name="T34" fmla="*/ 358 w 1284"/>
                <a:gd name="T35" fmla="*/ 1005 h 1042"/>
                <a:gd name="T36" fmla="*/ 362 w 1284"/>
                <a:gd name="T37" fmla="*/ 1038 h 1042"/>
                <a:gd name="T38" fmla="*/ 575 w 1284"/>
                <a:gd name="T39" fmla="*/ 1001 h 1042"/>
                <a:gd name="T40" fmla="*/ 578 w 1284"/>
                <a:gd name="T41" fmla="*/ 955 h 1042"/>
                <a:gd name="T42" fmla="*/ 581 w 1284"/>
                <a:gd name="T43" fmla="*/ 916 h 1042"/>
                <a:gd name="T44" fmla="*/ 591 w 1284"/>
                <a:gd name="T45" fmla="*/ 883 h 1042"/>
                <a:gd name="T46" fmla="*/ 610 w 1284"/>
                <a:gd name="T47" fmla="*/ 861 h 1042"/>
                <a:gd name="T48" fmla="*/ 636 w 1284"/>
                <a:gd name="T49" fmla="*/ 848 h 1042"/>
                <a:gd name="T50" fmla="*/ 666 w 1284"/>
                <a:gd name="T51" fmla="*/ 845 h 1042"/>
                <a:gd name="T52" fmla="*/ 703 w 1284"/>
                <a:gd name="T53" fmla="*/ 846 h 1042"/>
                <a:gd name="T54" fmla="*/ 736 w 1284"/>
                <a:gd name="T55" fmla="*/ 849 h 1042"/>
                <a:gd name="T56" fmla="*/ 778 w 1284"/>
                <a:gd name="T57" fmla="*/ 852 h 1042"/>
                <a:gd name="T58" fmla="*/ 816 w 1284"/>
                <a:gd name="T59" fmla="*/ 846 h 1042"/>
                <a:gd name="T60" fmla="*/ 850 w 1284"/>
                <a:gd name="T61" fmla="*/ 834 h 1042"/>
                <a:gd name="T62" fmla="*/ 876 w 1284"/>
                <a:gd name="T63" fmla="*/ 811 h 1042"/>
                <a:gd name="T64" fmla="*/ 890 w 1284"/>
                <a:gd name="T65" fmla="*/ 782 h 1042"/>
                <a:gd name="T66" fmla="*/ 890 w 1284"/>
                <a:gd name="T67" fmla="*/ 749 h 1042"/>
                <a:gd name="T68" fmla="*/ 890 w 1284"/>
                <a:gd name="T69" fmla="*/ 712 h 1042"/>
                <a:gd name="T70" fmla="*/ 898 w 1284"/>
                <a:gd name="T71" fmla="*/ 682 h 1042"/>
                <a:gd name="T72" fmla="*/ 914 w 1284"/>
                <a:gd name="T73" fmla="*/ 658 h 1042"/>
                <a:gd name="T74" fmla="*/ 946 w 1284"/>
                <a:gd name="T75" fmla="*/ 641 h 1042"/>
                <a:gd name="T76" fmla="*/ 980 w 1284"/>
                <a:gd name="T77" fmla="*/ 631 h 1042"/>
                <a:gd name="T78" fmla="*/ 1021 w 1284"/>
                <a:gd name="T79" fmla="*/ 622 h 1042"/>
                <a:gd name="T80" fmla="*/ 1058 w 1284"/>
                <a:gd name="T81" fmla="*/ 613 h 1042"/>
                <a:gd name="T82" fmla="*/ 1089 w 1284"/>
                <a:gd name="T83" fmla="*/ 601 h 1042"/>
                <a:gd name="T84" fmla="*/ 1112 w 1284"/>
                <a:gd name="T85" fmla="*/ 583 h 1042"/>
                <a:gd name="T86" fmla="*/ 1132 w 1284"/>
                <a:gd name="T87" fmla="*/ 556 h 1042"/>
                <a:gd name="T88" fmla="*/ 1142 w 1284"/>
                <a:gd name="T89" fmla="*/ 520 h 1042"/>
                <a:gd name="T90" fmla="*/ 1138 w 1284"/>
                <a:gd name="T91" fmla="*/ 486 h 1042"/>
                <a:gd name="T92" fmla="*/ 1127 w 1284"/>
                <a:gd name="T93" fmla="*/ 441 h 1042"/>
                <a:gd name="T94" fmla="*/ 1120 w 1284"/>
                <a:gd name="T95" fmla="*/ 404 h 1042"/>
                <a:gd name="T96" fmla="*/ 1122 w 1284"/>
                <a:gd name="T97" fmla="*/ 367 h 1042"/>
                <a:gd name="T98" fmla="*/ 1133 w 1284"/>
                <a:gd name="T99" fmla="*/ 336 h 1042"/>
                <a:gd name="T100" fmla="*/ 1152 w 1284"/>
                <a:gd name="T101" fmla="*/ 308 h 1042"/>
                <a:gd name="T102" fmla="*/ 1180 w 1284"/>
                <a:gd name="T103" fmla="*/ 282 h 1042"/>
                <a:gd name="T104" fmla="*/ 1212 w 1284"/>
                <a:gd name="T105" fmla="*/ 266 h 1042"/>
                <a:gd name="T106" fmla="*/ 1244 w 1284"/>
                <a:gd name="T107" fmla="*/ 260 h 1042"/>
                <a:gd name="T108" fmla="*/ 1284 w 1284"/>
                <a:gd name="T109" fmla="*/ 260 h 10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84" h="1042">
                  <a:moveTo>
                    <a:pt x="1284" y="260"/>
                  </a:moveTo>
                  <a:lnTo>
                    <a:pt x="1284" y="0"/>
                  </a:lnTo>
                  <a:lnTo>
                    <a:pt x="0" y="0"/>
                  </a:lnTo>
                  <a:lnTo>
                    <a:pt x="1" y="1042"/>
                  </a:lnTo>
                  <a:lnTo>
                    <a:pt x="115" y="1042"/>
                  </a:lnTo>
                  <a:lnTo>
                    <a:pt x="121" y="1022"/>
                  </a:lnTo>
                  <a:lnTo>
                    <a:pt x="121" y="1008"/>
                  </a:lnTo>
                  <a:lnTo>
                    <a:pt x="117" y="988"/>
                  </a:lnTo>
                  <a:lnTo>
                    <a:pt x="111" y="967"/>
                  </a:lnTo>
                  <a:lnTo>
                    <a:pt x="104" y="942"/>
                  </a:lnTo>
                  <a:lnTo>
                    <a:pt x="101" y="922"/>
                  </a:lnTo>
                  <a:lnTo>
                    <a:pt x="100" y="904"/>
                  </a:lnTo>
                  <a:lnTo>
                    <a:pt x="103" y="884"/>
                  </a:lnTo>
                  <a:lnTo>
                    <a:pt x="108" y="865"/>
                  </a:lnTo>
                  <a:lnTo>
                    <a:pt x="121" y="846"/>
                  </a:lnTo>
                  <a:lnTo>
                    <a:pt x="135" y="832"/>
                  </a:lnTo>
                  <a:lnTo>
                    <a:pt x="151" y="817"/>
                  </a:lnTo>
                  <a:lnTo>
                    <a:pt x="168" y="807"/>
                  </a:lnTo>
                  <a:lnTo>
                    <a:pt x="189" y="798"/>
                  </a:lnTo>
                  <a:lnTo>
                    <a:pt x="208" y="795"/>
                  </a:lnTo>
                  <a:lnTo>
                    <a:pt x="235" y="794"/>
                  </a:lnTo>
                  <a:lnTo>
                    <a:pt x="266" y="796"/>
                  </a:lnTo>
                  <a:lnTo>
                    <a:pt x="286" y="798"/>
                  </a:lnTo>
                  <a:lnTo>
                    <a:pt x="304" y="804"/>
                  </a:lnTo>
                  <a:lnTo>
                    <a:pt x="320" y="814"/>
                  </a:lnTo>
                  <a:lnTo>
                    <a:pt x="341" y="831"/>
                  </a:lnTo>
                  <a:lnTo>
                    <a:pt x="355" y="846"/>
                  </a:lnTo>
                  <a:lnTo>
                    <a:pt x="367" y="863"/>
                  </a:lnTo>
                  <a:lnTo>
                    <a:pt x="374" y="881"/>
                  </a:lnTo>
                  <a:lnTo>
                    <a:pt x="378" y="897"/>
                  </a:lnTo>
                  <a:lnTo>
                    <a:pt x="378" y="916"/>
                  </a:lnTo>
                  <a:lnTo>
                    <a:pt x="376" y="935"/>
                  </a:lnTo>
                  <a:lnTo>
                    <a:pt x="371" y="953"/>
                  </a:lnTo>
                  <a:lnTo>
                    <a:pt x="367" y="969"/>
                  </a:lnTo>
                  <a:lnTo>
                    <a:pt x="361" y="987"/>
                  </a:lnTo>
                  <a:lnTo>
                    <a:pt x="358" y="1005"/>
                  </a:lnTo>
                  <a:lnTo>
                    <a:pt x="358" y="1020"/>
                  </a:lnTo>
                  <a:lnTo>
                    <a:pt x="362" y="1038"/>
                  </a:lnTo>
                  <a:lnTo>
                    <a:pt x="578" y="1038"/>
                  </a:lnTo>
                  <a:lnTo>
                    <a:pt x="575" y="1001"/>
                  </a:lnTo>
                  <a:lnTo>
                    <a:pt x="578" y="975"/>
                  </a:lnTo>
                  <a:lnTo>
                    <a:pt x="578" y="955"/>
                  </a:lnTo>
                  <a:lnTo>
                    <a:pt x="579" y="936"/>
                  </a:lnTo>
                  <a:lnTo>
                    <a:pt x="581" y="916"/>
                  </a:lnTo>
                  <a:lnTo>
                    <a:pt x="585" y="896"/>
                  </a:lnTo>
                  <a:lnTo>
                    <a:pt x="591" y="883"/>
                  </a:lnTo>
                  <a:lnTo>
                    <a:pt x="599" y="871"/>
                  </a:lnTo>
                  <a:lnTo>
                    <a:pt x="610" y="861"/>
                  </a:lnTo>
                  <a:lnTo>
                    <a:pt x="622" y="853"/>
                  </a:lnTo>
                  <a:lnTo>
                    <a:pt x="636" y="848"/>
                  </a:lnTo>
                  <a:lnTo>
                    <a:pt x="652" y="846"/>
                  </a:lnTo>
                  <a:lnTo>
                    <a:pt x="666" y="845"/>
                  </a:lnTo>
                  <a:lnTo>
                    <a:pt x="685" y="845"/>
                  </a:lnTo>
                  <a:lnTo>
                    <a:pt x="703" y="846"/>
                  </a:lnTo>
                  <a:lnTo>
                    <a:pt x="717" y="848"/>
                  </a:lnTo>
                  <a:lnTo>
                    <a:pt x="736" y="849"/>
                  </a:lnTo>
                  <a:lnTo>
                    <a:pt x="756" y="852"/>
                  </a:lnTo>
                  <a:lnTo>
                    <a:pt x="778" y="852"/>
                  </a:lnTo>
                  <a:lnTo>
                    <a:pt x="797" y="849"/>
                  </a:lnTo>
                  <a:lnTo>
                    <a:pt x="816" y="846"/>
                  </a:lnTo>
                  <a:lnTo>
                    <a:pt x="836" y="842"/>
                  </a:lnTo>
                  <a:lnTo>
                    <a:pt x="850" y="834"/>
                  </a:lnTo>
                  <a:lnTo>
                    <a:pt x="866" y="824"/>
                  </a:lnTo>
                  <a:lnTo>
                    <a:pt x="876" y="811"/>
                  </a:lnTo>
                  <a:lnTo>
                    <a:pt x="886" y="796"/>
                  </a:lnTo>
                  <a:lnTo>
                    <a:pt x="890" y="782"/>
                  </a:lnTo>
                  <a:lnTo>
                    <a:pt x="893" y="765"/>
                  </a:lnTo>
                  <a:lnTo>
                    <a:pt x="890" y="749"/>
                  </a:lnTo>
                  <a:lnTo>
                    <a:pt x="889" y="731"/>
                  </a:lnTo>
                  <a:lnTo>
                    <a:pt x="890" y="712"/>
                  </a:lnTo>
                  <a:lnTo>
                    <a:pt x="894" y="698"/>
                  </a:lnTo>
                  <a:lnTo>
                    <a:pt x="898" y="682"/>
                  </a:lnTo>
                  <a:lnTo>
                    <a:pt x="905" y="668"/>
                  </a:lnTo>
                  <a:lnTo>
                    <a:pt x="914" y="658"/>
                  </a:lnTo>
                  <a:lnTo>
                    <a:pt x="928" y="648"/>
                  </a:lnTo>
                  <a:lnTo>
                    <a:pt x="946" y="641"/>
                  </a:lnTo>
                  <a:lnTo>
                    <a:pt x="964" y="635"/>
                  </a:lnTo>
                  <a:lnTo>
                    <a:pt x="980" y="631"/>
                  </a:lnTo>
                  <a:lnTo>
                    <a:pt x="998" y="627"/>
                  </a:lnTo>
                  <a:lnTo>
                    <a:pt x="1021" y="622"/>
                  </a:lnTo>
                  <a:lnTo>
                    <a:pt x="1039" y="619"/>
                  </a:lnTo>
                  <a:lnTo>
                    <a:pt x="1058" y="613"/>
                  </a:lnTo>
                  <a:lnTo>
                    <a:pt x="1073" y="608"/>
                  </a:lnTo>
                  <a:lnTo>
                    <a:pt x="1089" y="601"/>
                  </a:lnTo>
                  <a:lnTo>
                    <a:pt x="1101" y="592"/>
                  </a:lnTo>
                  <a:lnTo>
                    <a:pt x="1112" y="583"/>
                  </a:lnTo>
                  <a:lnTo>
                    <a:pt x="1124" y="569"/>
                  </a:lnTo>
                  <a:lnTo>
                    <a:pt x="1132" y="556"/>
                  </a:lnTo>
                  <a:lnTo>
                    <a:pt x="1139" y="540"/>
                  </a:lnTo>
                  <a:lnTo>
                    <a:pt x="1142" y="520"/>
                  </a:lnTo>
                  <a:lnTo>
                    <a:pt x="1140" y="504"/>
                  </a:lnTo>
                  <a:lnTo>
                    <a:pt x="1138" y="486"/>
                  </a:lnTo>
                  <a:lnTo>
                    <a:pt x="1132" y="465"/>
                  </a:lnTo>
                  <a:lnTo>
                    <a:pt x="1127" y="441"/>
                  </a:lnTo>
                  <a:lnTo>
                    <a:pt x="1121" y="420"/>
                  </a:lnTo>
                  <a:lnTo>
                    <a:pt x="1120" y="404"/>
                  </a:lnTo>
                  <a:lnTo>
                    <a:pt x="1120" y="388"/>
                  </a:lnTo>
                  <a:lnTo>
                    <a:pt x="1122" y="367"/>
                  </a:lnTo>
                  <a:lnTo>
                    <a:pt x="1128" y="349"/>
                  </a:lnTo>
                  <a:lnTo>
                    <a:pt x="1133" y="336"/>
                  </a:lnTo>
                  <a:lnTo>
                    <a:pt x="1141" y="323"/>
                  </a:lnTo>
                  <a:lnTo>
                    <a:pt x="1152" y="308"/>
                  </a:lnTo>
                  <a:lnTo>
                    <a:pt x="1164" y="294"/>
                  </a:lnTo>
                  <a:lnTo>
                    <a:pt x="1180" y="282"/>
                  </a:lnTo>
                  <a:lnTo>
                    <a:pt x="1196" y="272"/>
                  </a:lnTo>
                  <a:lnTo>
                    <a:pt x="1212" y="266"/>
                  </a:lnTo>
                  <a:lnTo>
                    <a:pt x="1228" y="262"/>
                  </a:lnTo>
                  <a:lnTo>
                    <a:pt x="1244" y="260"/>
                  </a:lnTo>
                  <a:lnTo>
                    <a:pt x="1264" y="260"/>
                  </a:lnTo>
                  <a:lnTo>
                    <a:pt x="1284" y="260"/>
                  </a:lnTo>
                  <a:close/>
                </a:path>
              </a:pathLst>
            </a:custGeom>
            <a:solidFill>
              <a:schemeClr val="accent1"/>
            </a:solidFill>
            <a:ln w="9525" cmpd="sng">
              <a:solidFill>
                <a:srgbClr val="000000"/>
              </a:solidFill>
              <a:prstDash val="solid"/>
              <a:round/>
              <a:headEnd/>
              <a:tailEnd/>
            </a:ln>
          </p:spPr>
          <p:txBody>
            <a:bodyPr/>
            <a:lstStyle/>
            <a:p>
              <a:endParaRPr lang="en-US" dirty="0"/>
            </a:p>
          </p:txBody>
        </p:sp>
        <p:sp>
          <p:nvSpPr>
            <p:cNvPr id="13332" name="Freeform 1087"/>
            <p:cNvSpPr>
              <a:spLocks/>
            </p:cNvSpPr>
            <p:nvPr/>
          </p:nvSpPr>
          <p:spPr bwMode="auto">
            <a:xfrm>
              <a:off x="3213" y="3350"/>
              <a:ext cx="474" cy="520"/>
            </a:xfrm>
            <a:custGeom>
              <a:avLst/>
              <a:gdLst>
                <a:gd name="T0" fmla="*/ 572 w 1424"/>
                <a:gd name="T1" fmla="*/ 249 h 1560"/>
                <a:gd name="T2" fmla="*/ 552 w 1424"/>
                <a:gd name="T3" fmla="*/ 119 h 1560"/>
                <a:gd name="T4" fmla="*/ 622 w 1424"/>
                <a:gd name="T5" fmla="*/ 15 h 1560"/>
                <a:gd name="T6" fmla="*/ 781 w 1424"/>
                <a:gd name="T7" fmla="*/ 4 h 1560"/>
                <a:gd name="T8" fmla="*/ 860 w 1424"/>
                <a:gd name="T9" fmla="*/ 65 h 1560"/>
                <a:gd name="T10" fmla="*/ 878 w 1424"/>
                <a:gd name="T11" fmla="*/ 171 h 1560"/>
                <a:gd name="T12" fmla="*/ 862 w 1424"/>
                <a:gd name="T13" fmla="*/ 285 h 1560"/>
                <a:gd name="T14" fmla="*/ 940 w 1424"/>
                <a:gd name="T15" fmla="*/ 353 h 1560"/>
                <a:gd name="T16" fmla="*/ 1058 w 1424"/>
                <a:gd name="T17" fmla="*/ 382 h 1560"/>
                <a:gd name="T18" fmla="*/ 1106 w 1424"/>
                <a:gd name="T19" fmla="*/ 435 h 1560"/>
                <a:gd name="T20" fmla="*/ 1109 w 1424"/>
                <a:gd name="T21" fmla="*/ 510 h 1560"/>
                <a:gd name="T22" fmla="*/ 1154 w 1424"/>
                <a:gd name="T23" fmla="*/ 578 h 1560"/>
                <a:gd name="T24" fmla="*/ 1247 w 1424"/>
                <a:gd name="T25" fmla="*/ 591 h 1560"/>
                <a:gd name="T26" fmla="*/ 1348 w 1424"/>
                <a:gd name="T27" fmla="*/ 586 h 1560"/>
                <a:gd name="T28" fmla="*/ 1408 w 1424"/>
                <a:gd name="T29" fmla="*/ 619 h 1560"/>
                <a:gd name="T30" fmla="*/ 1423 w 1424"/>
                <a:gd name="T31" fmla="*/ 738 h 1560"/>
                <a:gd name="T32" fmla="*/ 1408 w 1424"/>
                <a:gd name="T33" fmla="*/ 896 h 1560"/>
                <a:gd name="T34" fmla="*/ 1347 w 1424"/>
                <a:gd name="T35" fmla="*/ 934 h 1560"/>
                <a:gd name="T36" fmla="*/ 1237 w 1424"/>
                <a:gd name="T37" fmla="*/ 928 h 1560"/>
                <a:gd name="T38" fmla="*/ 1156 w 1424"/>
                <a:gd name="T39" fmla="*/ 941 h 1560"/>
                <a:gd name="T40" fmla="*/ 1111 w 1424"/>
                <a:gd name="T41" fmla="*/ 987 h 1560"/>
                <a:gd name="T42" fmla="*/ 1106 w 1424"/>
                <a:gd name="T43" fmla="*/ 1077 h 1560"/>
                <a:gd name="T44" fmla="*/ 1054 w 1424"/>
                <a:gd name="T45" fmla="*/ 1139 h 1560"/>
                <a:gd name="T46" fmla="*/ 960 w 1424"/>
                <a:gd name="T47" fmla="*/ 1160 h 1560"/>
                <a:gd name="T48" fmla="*/ 878 w 1424"/>
                <a:gd name="T49" fmla="*/ 1203 h 1560"/>
                <a:gd name="T50" fmla="*/ 860 w 1424"/>
                <a:gd name="T51" fmla="*/ 1291 h 1560"/>
                <a:gd name="T52" fmla="*/ 878 w 1424"/>
                <a:gd name="T53" fmla="*/ 1399 h 1560"/>
                <a:gd name="T54" fmla="*/ 839 w 1424"/>
                <a:gd name="T55" fmla="*/ 1501 h 1560"/>
                <a:gd name="T56" fmla="*/ 770 w 1424"/>
                <a:gd name="T57" fmla="*/ 1554 h 1560"/>
                <a:gd name="T58" fmla="*/ 664 w 1424"/>
                <a:gd name="T59" fmla="*/ 1559 h 1560"/>
                <a:gd name="T60" fmla="*/ 584 w 1424"/>
                <a:gd name="T61" fmla="*/ 1519 h 1560"/>
                <a:gd name="T62" fmla="*/ 546 w 1424"/>
                <a:gd name="T63" fmla="*/ 1443 h 1560"/>
                <a:gd name="T64" fmla="*/ 556 w 1424"/>
                <a:gd name="T65" fmla="*/ 1353 h 1560"/>
                <a:gd name="T66" fmla="*/ 562 w 1424"/>
                <a:gd name="T67" fmla="*/ 1272 h 1560"/>
                <a:gd name="T68" fmla="*/ 509 w 1424"/>
                <a:gd name="T69" fmla="*/ 1214 h 1560"/>
                <a:gd name="T70" fmla="*/ 421 w 1424"/>
                <a:gd name="T71" fmla="*/ 1192 h 1560"/>
                <a:gd name="T72" fmla="*/ 337 w 1424"/>
                <a:gd name="T73" fmla="*/ 1159 h 1560"/>
                <a:gd name="T74" fmla="*/ 315 w 1424"/>
                <a:gd name="T75" fmla="*/ 1069 h 1560"/>
                <a:gd name="T76" fmla="*/ 289 w 1424"/>
                <a:gd name="T77" fmla="*/ 995 h 1560"/>
                <a:gd name="T78" fmla="*/ 205 w 1424"/>
                <a:gd name="T79" fmla="*/ 967 h 1560"/>
                <a:gd name="T80" fmla="*/ 119 w 1424"/>
                <a:gd name="T81" fmla="*/ 975 h 1560"/>
                <a:gd name="T82" fmla="*/ 27 w 1424"/>
                <a:gd name="T83" fmla="*/ 952 h 1560"/>
                <a:gd name="T84" fmla="*/ 1 w 1424"/>
                <a:gd name="T85" fmla="*/ 847 h 1560"/>
                <a:gd name="T86" fmla="*/ 6 w 1424"/>
                <a:gd name="T87" fmla="*/ 698 h 1560"/>
                <a:gd name="T88" fmla="*/ 34 w 1424"/>
                <a:gd name="T89" fmla="*/ 608 h 1560"/>
                <a:gd name="T90" fmla="*/ 105 w 1424"/>
                <a:gd name="T91" fmla="*/ 585 h 1560"/>
                <a:gd name="T92" fmla="*/ 210 w 1424"/>
                <a:gd name="T93" fmla="*/ 592 h 1560"/>
                <a:gd name="T94" fmla="*/ 303 w 1424"/>
                <a:gd name="T95" fmla="*/ 557 h 1560"/>
                <a:gd name="T96" fmla="*/ 320 w 1424"/>
                <a:gd name="T97" fmla="*/ 474 h 1560"/>
                <a:gd name="T98" fmla="*/ 354 w 1424"/>
                <a:gd name="T99" fmla="*/ 392 h 1560"/>
                <a:gd name="T100" fmla="*/ 453 w 1424"/>
                <a:gd name="T101" fmla="*/ 363 h 156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424" h="1560">
                  <a:moveTo>
                    <a:pt x="542" y="326"/>
                  </a:moveTo>
                  <a:lnTo>
                    <a:pt x="556" y="309"/>
                  </a:lnTo>
                  <a:lnTo>
                    <a:pt x="566" y="292"/>
                  </a:lnTo>
                  <a:lnTo>
                    <a:pt x="572" y="273"/>
                  </a:lnTo>
                  <a:lnTo>
                    <a:pt x="572" y="249"/>
                  </a:lnTo>
                  <a:lnTo>
                    <a:pt x="565" y="221"/>
                  </a:lnTo>
                  <a:lnTo>
                    <a:pt x="560" y="198"/>
                  </a:lnTo>
                  <a:lnTo>
                    <a:pt x="552" y="169"/>
                  </a:lnTo>
                  <a:lnTo>
                    <a:pt x="549" y="138"/>
                  </a:lnTo>
                  <a:lnTo>
                    <a:pt x="552" y="119"/>
                  </a:lnTo>
                  <a:lnTo>
                    <a:pt x="557" y="96"/>
                  </a:lnTo>
                  <a:lnTo>
                    <a:pt x="568" y="71"/>
                  </a:lnTo>
                  <a:lnTo>
                    <a:pt x="584" y="48"/>
                  </a:lnTo>
                  <a:lnTo>
                    <a:pt x="604" y="29"/>
                  </a:lnTo>
                  <a:lnTo>
                    <a:pt x="622" y="15"/>
                  </a:lnTo>
                  <a:lnTo>
                    <a:pt x="646" y="6"/>
                  </a:lnTo>
                  <a:lnTo>
                    <a:pt x="675" y="2"/>
                  </a:lnTo>
                  <a:lnTo>
                    <a:pt x="706" y="0"/>
                  </a:lnTo>
                  <a:lnTo>
                    <a:pt x="748" y="0"/>
                  </a:lnTo>
                  <a:lnTo>
                    <a:pt x="781" y="4"/>
                  </a:lnTo>
                  <a:lnTo>
                    <a:pt x="800" y="10"/>
                  </a:lnTo>
                  <a:lnTo>
                    <a:pt x="815" y="19"/>
                  </a:lnTo>
                  <a:lnTo>
                    <a:pt x="830" y="29"/>
                  </a:lnTo>
                  <a:lnTo>
                    <a:pt x="846" y="45"/>
                  </a:lnTo>
                  <a:lnTo>
                    <a:pt x="860" y="65"/>
                  </a:lnTo>
                  <a:lnTo>
                    <a:pt x="871" y="82"/>
                  </a:lnTo>
                  <a:lnTo>
                    <a:pt x="877" y="98"/>
                  </a:lnTo>
                  <a:lnTo>
                    <a:pt x="881" y="125"/>
                  </a:lnTo>
                  <a:lnTo>
                    <a:pt x="881" y="148"/>
                  </a:lnTo>
                  <a:lnTo>
                    <a:pt x="878" y="171"/>
                  </a:lnTo>
                  <a:lnTo>
                    <a:pt x="874" y="189"/>
                  </a:lnTo>
                  <a:lnTo>
                    <a:pt x="868" y="218"/>
                  </a:lnTo>
                  <a:lnTo>
                    <a:pt x="860" y="248"/>
                  </a:lnTo>
                  <a:lnTo>
                    <a:pt x="857" y="267"/>
                  </a:lnTo>
                  <a:lnTo>
                    <a:pt x="862" y="285"/>
                  </a:lnTo>
                  <a:lnTo>
                    <a:pt x="869" y="299"/>
                  </a:lnTo>
                  <a:lnTo>
                    <a:pt x="881" y="316"/>
                  </a:lnTo>
                  <a:lnTo>
                    <a:pt x="899" y="331"/>
                  </a:lnTo>
                  <a:lnTo>
                    <a:pt x="916" y="343"/>
                  </a:lnTo>
                  <a:lnTo>
                    <a:pt x="940" y="353"/>
                  </a:lnTo>
                  <a:lnTo>
                    <a:pt x="964" y="360"/>
                  </a:lnTo>
                  <a:lnTo>
                    <a:pt x="988" y="365"/>
                  </a:lnTo>
                  <a:lnTo>
                    <a:pt x="1012" y="369"/>
                  </a:lnTo>
                  <a:lnTo>
                    <a:pt x="1038" y="375"/>
                  </a:lnTo>
                  <a:lnTo>
                    <a:pt x="1058" y="382"/>
                  </a:lnTo>
                  <a:lnTo>
                    <a:pt x="1073" y="390"/>
                  </a:lnTo>
                  <a:lnTo>
                    <a:pt x="1085" y="398"/>
                  </a:lnTo>
                  <a:lnTo>
                    <a:pt x="1094" y="408"/>
                  </a:lnTo>
                  <a:lnTo>
                    <a:pt x="1101" y="421"/>
                  </a:lnTo>
                  <a:lnTo>
                    <a:pt x="1106" y="435"/>
                  </a:lnTo>
                  <a:lnTo>
                    <a:pt x="1109" y="448"/>
                  </a:lnTo>
                  <a:lnTo>
                    <a:pt x="1111" y="461"/>
                  </a:lnTo>
                  <a:lnTo>
                    <a:pt x="1111" y="477"/>
                  </a:lnTo>
                  <a:lnTo>
                    <a:pt x="1109" y="496"/>
                  </a:lnTo>
                  <a:lnTo>
                    <a:pt x="1109" y="510"/>
                  </a:lnTo>
                  <a:lnTo>
                    <a:pt x="1112" y="528"/>
                  </a:lnTo>
                  <a:lnTo>
                    <a:pt x="1120" y="544"/>
                  </a:lnTo>
                  <a:lnTo>
                    <a:pt x="1129" y="557"/>
                  </a:lnTo>
                  <a:lnTo>
                    <a:pt x="1140" y="567"/>
                  </a:lnTo>
                  <a:lnTo>
                    <a:pt x="1154" y="578"/>
                  </a:lnTo>
                  <a:lnTo>
                    <a:pt x="1169" y="585"/>
                  </a:lnTo>
                  <a:lnTo>
                    <a:pt x="1191" y="589"/>
                  </a:lnTo>
                  <a:lnTo>
                    <a:pt x="1210" y="591"/>
                  </a:lnTo>
                  <a:lnTo>
                    <a:pt x="1227" y="592"/>
                  </a:lnTo>
                  <a:lnTo>
                    <a:pt x="1247" y="591"/>
                  </a:lnTo>
                  <a:lnTo>
                    <a:pt x="1272" y="589"/>
                  </a:lnTo>
                  <a:lnTo>
                    <a:pt x="1291" y="588"/>
                  </a:lnTo>
                  <a:lnTo>
                    <a:pt x="1309" y="586"/>
                  </a:lnTo>
                  <a:lnTo>
                    <a:pt x="1327" y="585"/>
                  </a:lnTo>
                  <a:lnTo>
                    <a:pt x="1348" y="586"/>
                  </a:lnTo>
                  <a:lnTo>
                    <a:pt x="1359" y="588"/>
                  </a:lnTo>
                  <a:lnTo>
                    <a:pt x="1373" y="591"/>
                  </a:lnTo>
                  <a:lnTo>
                    <a:pt x="1385" y="598"/>
                  </a:lnTo>
                  <a:lnTo>
                    <a:pt x="1398" y="608"/>
                  </a:lnTo>
                  <a:lnTo>
                    <a:pt x="1408" y="619"/>
                  </a:lnTo>
                  <a:lnTo>
                    <a:pt x="1416" y="636"/>
                  </a:lnTo>
                  <a:lnTo>
                    <a:pt x="1419" y="650"/>
                  </a:lnTo>
                  <a:lnTo>
                    <a:pt x="1421" y="668"/>
                  </a:lnTo>
                  <a:lnTo>
                    <a:pt x="1424" y="700"/>
                  </a:lnTo>
                  <a:lnTo>
                    <a:pt x="1423" y="738"/>
                  </a:lnTo>
                  <a:lnTo>
                    <a:pt x="1424" y="778"/>
                  </a:lnTo>
                  <a:lnTo>
                    <a:pt x="1420" y="824"/>
                  </a:lnTo>
                  <a:lnTo>
                    <a:pt x="1417" y="856"/>
                  </a:lnTo>
                  <a:lnTo>
                    <a:pt x="1414" y="882"/>
                  </a:lnTo>
                  <a:lnTo>
                    <a:pt x="1408" y="896"/>
                  </a:lnTo>
                  <a:lnTo>
                    <a:pt x="1399" y="910"/>
                  </a:lnTo>
                  <a:lnTo>
                    <a:pt x="1389" y="918"/>
                  </a:lnTo>
                  <a:lnTo>
                    <a:pt x="1376" y="926"/>
                  </a:lnTo>
                  <a:lnTo>
                    <a:pt x="1360" y="931"/>
                  </a:lnTo>
                  <a:lnTo>
                    <a:pt x="1347" y="934"/>
                  </a:lnTo>
                  <a:lnTo>
                    <a:pt x="1319" y="935"/>
                  </a:lnTo>
                  <a:lnTo>
                    <a:pt x="1295" y="934"/>
                  </a:lnTo>
                  <a:lnTo>
                    <a:pt x="1275" y="931"/>
                  </a:lnTo>
                  <a:lnTo>
                    <a:pt x="1257" y="930"/>
                  </a:lnTo>
                  <a:lnTo>
                    <a:pt x="1237" y="928"/>
                  </a:lnTo>
                  <a:lnTo>
                    <a:pt x="1220" y="928"/>
                  </a:lnTo>
                  <a:lnTo>
                    <a:pt x="1204" y="930"/>
                  </a:lnTo>
                  <a:lnTo>
                    <a:pt x="1187" y="931"/>
                  </a:lnTo>
                  <a:lnTo>
                    <a:pt x="1167" y="936"/>
                  </a:lnTo>
                  <a:lnTo>
                    <a:pt x="1156" y="941"/>
                  </a:lnTo>
                  <a:lnTo>
                    <a:pt x="1146" y="945"/>
                  </a:lnTo>
                  <a:lnTo>
                    <a:pt x="1133" y="954"/>
                  </a:lnTo>
                  <a:lnTo>
                    <a:pt x="1124" y="965"/>
                  </a:lnTo>
                  <a:lnTo>
                    <a:pt x="1118" y="975"/>
                  </a:lnTo>
                  <a:lnTo>
                    <a:pt x="1111" y="987"/>
                  </a:lnTo>
                  <a:lnTo>
                    <a:pt x="1108" y="999"/>
                  </a:lnTo>
                  <a:lnTo>
                    <a:pt x="1106" y="1013"/>
                  </a:lnTo>
                  <a:lnTo>
                    <a:pt x="1108" y="1027"/>
                  </a:lnTo>
                  <a:lnTo>
                    <a:pt x="1108" y="1051"/>
                  </a:lnTo>
                  <a:lnTo>
                    <a:pt x="1106" y="1077"/>
                  </a:lnTo>
                  <a:lnTo>
                    <a:pt x="1100" y="1096"/>
                  </a:lnTo>
                  <a:lnTo>
                    <a:pt x="1093" y="1111"/>
                  </a:lnTo>
                  <a:lnTo>
                    <a:pt x="1083" y="1122"/>
                  </a:lnTo>
                  <a:lnTo>
                    <a:pt x="1069" y="1131"/>
                  </a:lnTo>
                  <a:lnTo>
                    <a:pt x="1054" y="1139"/>
                  </a:lnTo>
                  <a:lnTo>
                    <a:pt x="1038" y="1144"/>
                  </a:lnTo>
                  <a:lnTo>
                    <a:pt x="1017" y="1148"/>
                  </a:lnTo>
                  <a:lnTo>
                    <a:pt x="999" y="1154"/>
                  </a:lnTo>
                  <a:lnTo>
                    <a:pt x="978" y="1157"/>
                  </a:lnTo>
                  <a:lnTo>
                    <a:pt x="960" y="1160"/>
                  </a:lnTo>
                  <a:lnTo>
                    <a:pt x="940" y="1165"/>
                  </a:lnTo>
                  <a:lnTo>
                    <a:pt x="925" y="1172"/>
                  </a:lnTo>
                  <a:lnTo>
                    <a:pt x="907" y="1180"/>
                  </a:lnTo>
                  <a:lnTo>
                    <a:pt x="890" y="1190"/>
                  </a:lnTo>
                  <a:lnTo>
                    <a:pt x="878" y="1203"/>
                  </a:lnTo>
                  <a:lnTo>
                    <a:pt x="867" y="1219"/>
                  </a:lnTo>
                  <a:lnTo>
                    <a:pt x="858" y="1238"/>
                  </a:lnTo>
                  <a:lnTo>
                    <a:pt x="856" y="1254"/>
                  </a:lnTo>
                  <a:lnTo>
                    <a:pt x="857" y="1273"/>
                  </a:lnTo>
                  <a:lnTo>
                    <a:pt x="860" y="1291"/>
                  </a:lnTo>
                  <a:lnTo>
                    <a:pt x="866" y="1310"/>
                  </a:lnTo>
                  <a:lnTo>
                    <a:pt x="870" y="1331"/>
                  </a:lnTo>
                  <a:lnTo>
                    <a:pt x="874" y="1350"/>
                  </a:lnTo>
                  <a:lnTo>
                    <a:pt x="878" y="1374"/>
                  </a:lnTo>
                  <a:lnTo>
                    <a:pt x="878" y="1399"/>
                  </a:lnTo>
                  <a:lnTo>
                    <a:pt x="872" y="1423"/>
                  </a:lnTo>
                  <a:lnTo>
                    <a:pt x="867" y="1442"/>
                  </a:lnTo>
                  <a:lnTo>
                    <a:pt x="860" y="1461"/>
                  </a:lnTo>
                  <a:lnTo>
                    <a:pt x="851" y="1478"/>
                  </a:lnTo>
                  <a:lnTo>
                    <a:pt x="839" y="1501"/>
                  </a:lnTo>
                  <a:lnTo>
                    <a:pt x="826" y="1515"/>
                  </a:lnTo>
                  <a:lnTo>
                    <a:pt x="815" y="1525"/>
                  </a:lnTo>
                  <a:lnTo>
                    <a:pt x="800" y="1537"/>
                  </a:lnTo>
                  <a:lnTo>
                    <a:pt x="785" y="1548"/>
                  </a:lnTo>
                  <a:lnTo>
                    <a:pt x="770" y="1554"/>
                  </a:lnTo>
                  <a:lnTo>
                    <a:pt x="757" y="1557"/>
                  </a:lnTo>
                  <a:lnTo>
                    <a:pt x="735" y="1559"/>
                  </a:lnTo>
                  <a:lnTo>
                    <a:pt x="709" y="1560"/>
                  </a:lnTo>
                  <a:lnTo>
                    <a:pt x="678" y="1559"/>
                  </a:lnTo>
                  <a:lnTo>
                    <a:pt x="664" y="1559"/>
                  </a:lnTo>
                  <a:lnTo>
                    <a:pt x="645" y="1556"/>
                  </a:lnTo>
                  <a:lnTo>
                    <a:pt x="625" y="1550"/>
                  </a:lnTo>
                  <a:lnTo>
                    <a:pt x="607" y="1540"/>
                  </a:lnTo>
                  <a:lnTo>
                    <a:pt x="596" y="1532"/>
                  </a:lnTo>
                  <a:lnTo>
                    <a:pt x="584" y="1519"/>
                  </a:lnTo>
                  <a:lnTo>
                    <a:pt x="574" y="1508"/>
                  </a:lnTo>
                  <a:lnTo>
                    <a:pt x="564" y="1494"/>
                  </a:lnTo>
                  <a:lnTo>
                    <a:pt x="556" y="1479"/>
                  </a:lnTo>
                  <a:lnTo>
                    <a:pt x="550" y="1462"/>
                  </a:lnTo>
                  <a:lnTo>
                    <a:pt x="546" y="1443"/>
                  </a:lnTo>
                  <a:lnTo>
                    <a:pt x="545" y="1428"/>
                  </a:lnTo>
                  <a:lnTo>
                    <a:pt x="545" y="1409"/>
                  </a:lnTo>
                  <a:lnTo>
                    <a:pt x="546" y="1392"/>
                  </a:lnTo>
                  <a:lnTo>
                    <a:pt x="552" y="1374"/>
                  </a:lnTo>
                  <a:lnTo>
                    <a:pt x="556" y="1353"/>
                  </a:lnTo>
                  <a:lnTo>
                    <a:pt x="562" y="1333"/>
                  </a:lnTo>
                  <a:lnTo>
                    <a:pt x="565" y="1315"/>
                  </a:lnTo>
                  <a:lnTo>
                    <a:pt x="566" y="1299"/>
                  </a:lnTo>
                  <a:lnTo>
                    <a:pt x="565" y="1285"/>
                  </a:lnTo>
                  <a:lnTo>
                    <a:pt x="562" y="1272"/>
                  </a:lnTo>
                  <a:lnTo>
                    <a:pt x="553" y="1256"/>
                  </a:lnTo>
                  <a:lnTo>
                    <a:pt x="544" y="1244"/>
                  </a:lnTo>
                  <a:lnTo>
                    <a:pt x="533" y="1232"/>
                  </a:lnTo>
                  <a:lnTo>
                    <a:pt x="521" y="1223"/>
                  </a:lnTo>
                  <a:lnTo>
                    <a:pt x="509" y="1214"/>
                  </a:lnTo>
                  <a:lnTo>
                    <a:pt x="491" y="1208"/>
                  </a:lnTo>
                  <a:lnTo>
                    <a:pt x="475" y="1203"/>
                  </a:lnTo>
                  <a:lnTo>
                    <a:pt x="455" y="1199"/>
                  </a:lnTo>
                  <a:lnTo>
                    <a:pt x="438" y="1197"/>
                  </a:lnTo>
                  <a:lnTo>
                    <a:pt x="421" y="1192"/>
                  </a:lnTo>
                  <a:lnTo>
                    <a:pt x="401" y="1188"/>
                  </a:lnTo>
                  <a:lnTo>
                    <a:pt x="384" y="1181"/>
                  </a:lnTo>
                  <a:lnTo>
                    <a:pt x="364" y="1176"/>
                  </a:lnTo>
                  <a:lnTo>
                    <a:pt x="349" y="1169"/>
                  </a:lnTo>
                  <a:lnTo>
                    <a:pt x="337" y="1159"/>
                  </a:lnTo>
                  <a:lnTo>
                    <a:pt x="327" y="1146"/>
                  </a:lnTo>
                  <a:lnTo>
                    <a:pt x="320" y="1129"/>
                  </a:lnTo>
                  <a:lnTo>
                    <a:pt x="315" y="1107"/>
                  </a:lnTo>
                  <a:lnTo>
                    <a:pt x="313" y="1089"/>
                  </a:lnTo>
                  <a:lnTo>
                    <a:pt x="315" y="1069"/>
                  </a:lnTo>
                  <a:lnTo>
                    <a:pt x="317" y="1054"/>
                  </a:lnTo>
                  <a:lnTo>
                    <a:pt x="315" y="1035"/>
                  </a:lnTo>
                  <a:lnTo>
                    <a:pt x="309" y="1020"/>
                  </a:lnTo>
                  <a:lnTo>
                    <a:pt x="299" y="1005"/>
                  </a:lnTo>
                  <a:lnTo>
                    <a:pt x="289" y="995"/>
                  </a:lnTo>
                  <a:lnTo>
                    <a:pt x="277" y="985"/>
                  </a:lnTo>
                  <a:lnTo>
                    <a:pt x="260" y="978"/>
                  </a:lnTo>
                  <a:lnTo>
                    <a:pt x="241" y="972"/>
                  </a:lnTo>
                  <a:lnTo>
                    <a:pt x="221" y="969"/>
                  </a:lnTo>
                  <a:lnTo>
                    <a:pt x="205" y="967"/>
                  </a:lnTo>
                  <a:lnTo>
                    <a:pt x="186" y="967"/>
                  </a:lnTo>
                  <a:lnTo>
                    <a:pt x="169" y="969"/>
                  </a:lnTo>
                  <a:lnTo>
                    <a:pt x="153" y="971"/>
                  </a:lnTo>
                  <a:lnTo>
                    <a:pt x="136" y="973"/>
                  </a:lnTo>
                  <a:lnTo>
                    <a:pt x="119" y="975"/>
                  </a:lnTo>
                  <a:lnTo>
                    <a:pt x="92" y="975"/>
                  </a:lnTo>
                  <a:lnTo>
                    <a:pt x="74" y="974"/>
                  </a:lnTo>
                  <a:lnTo>
                    <a:pt x="55" y="969"/>
                  </a:lnTo>
                  <a:lnTo>
                    <a:pt x="42" y="963"/>
                  </a:lnTo>
                  <a:lnTo>
                    <a:pt x="27" y="952"/>
                  </a:lnTo>
                  <a:lnTo>
                    <a:pt x="17" y="940"/>
                  </a:lnTo>
                  <a:lnTo>
                    <a:pt x="11" y="926"/>
                  </a:lnTo>
                  <a:lnTo>
                    <a:pt x="3" y="901"/>
                  </a:lnTo>
                  <a:lnTo>
                    <a:pt x="2" y="874"/>
                  </a:lnTo>
                  <a:lnTo>
                    <a:pt x="1" y="847"/>
                  </a:lnTo>
                  <a:lnTo>
                    <a:pt x="0" y="814"/>
                  </a:lnTo>
                  <a:lnTo>
                    <a:pt x="2" y="785"/>
                  </a:lnTo>
                  <a:lnTo>
                    <a:pt x="3" y="754"/>
                  </a:lnTo>
                  <a:lnTo>
                    <a:pt x="4" y="727"/>
                  </a:lnTo>
                  <a:lnTo>
                    <a:pt x="6" y="698"/>
                  </a:lnTo>
                  <a:lnTo>
                    <a:pt x="10" y="676"/>
                  </a:lnTo>
                  <a:lnTo>
                    <a:pt x="13" y="651"/>
                  </a:lnTo>
                  <a:lnTo>
                    <a:pt x="17" y="632"/>
                  </a:lnTo>
                  <a:lnTo>
                    <a:pt x="24" y="620"/>
                  </a:lnTo>
                  <a:lnTo>
                    <a:pt x="34" y="608"/>
                  </a:lnTo>
                  <a:lnTo>
                    <a:pt x="44" y="600"/>
                  </a:lnTo>
                  <a:lnTo>
                    <a:pt x="57" y="591"/>
                  </a:lnTo>
                  <a:lnTo>
                    <a:pt x="69" y="589"/>
                  </a:lnTo>
                  <a:lnTo>
                    <a:pt x="85" y="586"/>
                  </a:lnTo>
                  <a:lnTo>
                    <a:pt x="105" y="585"/>
                  </a:lnTo>
                  <a:lnTo>
                    <a:pt x="123" y="586"/>
                  </a:lnTo>
                  <a:lnTo>
                    <a:pt x="147" y="589"/>
                  </a:lnTo>
                  <a:lnTo>
                    <a:pt x="168" y="590"/>
                  </a:lnTo>
                  <a:lnTo>
                    <a:pt x="186" y="591"/>
                  </a:lnTo>
                  <a:lnTo>
                    <a:pt x="210" y="592"/>
                  </a:lnTo>
                  <a:lnTo>
                    <a:pt x="236" y="589"/>
                  </a:lnTo>
                  <a:lnTo>
                    <a:pt x="257" y="585"/>
                  </a:lnTo>
                  <a:lnTo>
                    <a:pt x="277" y="577"/>
                  </a:lnTo>
                  <a:lnTo>
                    <a:pt x="290" y="569"/>
                  </a:lnTo>
                  <a:lnTo>
                    <a:pt x="303" y="557"/>
                  </a:lnTo>
                  <a:lnTo>
                    <a:pt x="313" y="541"/>
                  </a:lnTo>
                  <a:lnTo>
                    <a:pt x="320" y="526"/>
                  </a:lnTo>
                  <a:lnTo>
                    <a:pt x="322" y="509"/>
                  </a:lnTo>
                  <a:lnTo>
                    <a:pt x="321" y="497"/>
                  </a:lnTo>
                  <a:lnTo>
                    <a:pt x="320" y="474"/>
                  </a:lnTo>
                  <a:lnTo>
                    <a:pt x="321" y="451"/>
                  </a:lnTo>
                  <a:lnTo>
                    <a:pt x="326" y="433"/>
                  </a:lnTo>
                  <a:lnTo>
                    <a:pt x="331" y="416"/>
                  </a:lnTo>
                  <a:lnTo>
                    <a:pt x="339" y="404"/>
                  </a:lnTo>
                  <a:lnTo>
                    <a:pt x="354" y="392"/>
                  </a:lnTo>
                  <a:lnTo>
                    <a:pt x="371" y="383"/>
                  </a:lnTo>
                  <a:lnTo>
                    <a:pt x="392" y="376"/>
                  </a:lnTo>
                  <a:lnTo>
                    <a:pt x="413" y="371"/>
                  </a:lnTo>
                  <a:lnTo>
                    <a:pt x="431" y="366"/>
                  </a:lnTo>
                  <a:lnTo>
                    <a:pt x="453" y="363"/>
                  </a:lnTo>
                  <a:lnTo>
                    <a:pt x="474" y="359"/>
                  </a:lnTo>
                  <a:lnTo>
                    <a:pt x="499" y="352"/>
                  </a:lnTo>
                  <a:lnTo>
                    <a:pt x="522" y="342"/>
                  </a:lnTo>
                  <a:lnTo>
                    <a:pt x="542" y="326"/>
                  </a:lnTo>
                  <a:close/>
                </a:path>
              </a:pathLst>
            </a:custGeom>
            <a:solidFill>
              <a:schemeClr val="bg2"/>
            </a:solidFill>
            <a:ln w="9525" cmpd="sng">
              <a:solidFill>
                <a:srgbClr val="000000"/>
              </a:solidFill>
              <a:prstDash val="solid"/>
              <a:round/>
              <a:headEnd/>
              <a:tailEnd/>
            </a:ln>
          </p:spPr>
          <p:txBody>
            <a:bodyPr/>
            <a:lstStyle/>
            <a:p>
              <a:endParaRPr lang="en-US" dirty="0"/>
            </a:p>
          </p:txBody>
        </p:sp>
      </p:grpSp>
      <p:sp>
        <p:nvSpPr>
          <p:cNvPr id="13317" name="TextBox 25"/>
          <p:cNvSpPr txBox="1">
            <a:spLocks noChangeArrowheads="1"/>
          </p:cNvSpPr>
          <p:nvPr/>
        </p:nvSpPr>
        <p:spPr bwMode="auto">
          <a:xfrm>
            <a:off x="5580063" y="1844675"/>
            <a:ext cx="133032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sz="2200" dirty="0"/>
              <a:t>Microsoft</a:t>
            </a:r>
          </a:p>
          <a:p>
            <a:pPr eaLnBrk="1" hangingPunct="1"/>
            <a:r>
              <a:rPr lang="en-US" sz="2200" dirty="0"/>
              <a:t>Excel</a:t>
            </a:r>
          </a:p>
          <a:p>
            <a:pPr eaLnBrk="1" hangingPunct="1"/>
            <a:endParaRPr lang="en-US" sz="2200" dirty="0"/>
          </a:p>
        </p:txBody>
      </p:sp>
      <p:sp>
        <p:nvSpPr>
          <p:cNvPr id="13318" name="TextBox 26"/>
          <p:cNvSpPr txBox="1">
            <a:spLocks noChangeArrowheads="1"/>
          </p:cNvSpPr>
          <p:nvPr/>
        </p:nvSpPr>
        <p:spPr bwMode="auto">
          <a:xfrm>
            <a:off x="5594350" y="3081338"/>
            <a:ext cx="13589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sz="2200" dirty="0"/>
              <a:t>Cube-IQ</a:t>
            </a:r>
          </a:p>
          <a:p>
            <a:pPr eaLnBrk="1" hangingPunct="1"/>
            <a:r>
              <a:rPr lang="en-US" sz="2200" dirty="0"/>
              <a:t>BlackBox</a:t>
            </a:r>
          </a:p>
        </p:txBody>
      </p:sp>
      <p:sp>
        <p:nvSpPr>
          <p:cNvPr id="13319" name="TextBox 27"/>
          <p:cNvSpPr txBox="1">
            <a:spLocks noChangeArrowheads="1"/>
          </p:cNvSpPr>
          <p:nvPr/>
        </p:nvSpPr>
        <p:spPr bwMode="auto">
          <a:xfrm>
            <a:off x="8255000" y="3092450"/>
            <a:ext cx="8683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r" eaLnBrk="1" hangingPunct="1"/>
            <a:r>
              <a:rPr lang="en-US" sz="2200" dirty="0"/>
              <a:t>AGI’s</a:t>
            </a:r>
          </a:p>
          <a:p>
            <a:pPr algn="r" eaLnBrk="1" hangingPunct="1"/>
            <a:r>
              <a:rPr lang="en-US" sz="2200" dirty="0"/>
              <a:t>STK</a:t>
            </a:r>
          </a:p>
        </p:txBody>
      </p:sp>
      <p:sp>
        <p:nvSpPr>
          <p:cNvPr id="13320" name="TextBox 28"/>
          <p:cNvSpPr txBox="1">
            <a:spLocks noChangeArrowheads="1"/>
          </p:cNvSpPr>
          <p:nvPr/>
        </p:nvSpPr>
        <p:spPr bwMode="auto">
          <a:xfrm>
            <a:off x="6630988" y="2633663"/>
            <a:ext cx="15636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sz="2200" dirty="0" smtClean="0"/>
              <a:t>ExtendSim</a:t>
            </a:r>
            <a:endParaRPr lang="en-US" sz="2200" dirty="0"/>
          </a:p>
        </p:txBody>
      </p:sp>
      <p:sp>
        <p:nvSpPr>
          <p:cNvPr id="13321" name="TextBox 29"/>
          <p:cNvSpPr txBox="1">
            <a:spLocks noChangeArrowheads="1"/>
          </p:cNvSpPr>
          <p:nvPr/>
        </p:nvSpPr>
        <p:spPr bwMode="auto">
          <a:xfrm>
            <a:off x="7729538" y="1831975"/>
            <a:ext cx="14493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r" eaLnBrk="1" hangingPunct="1"/>
            <a:r>
              <a:rPr lang="en-US" sz="2200" dirty="0"/>
              <a:t>MS Visual</a:t>
            </a:r>
          </a:p>
          <a:p>
            <a:pPr algn="r" eaLnBrk="1" hangingPunct="1"/>
            <a:r>
              <a:rPr lang="en-US" sz="2200" dirty="0"/>
              <a:t>Studio C#</a:t>
            </a:r>
          </a:p>
        </p:txBody>
      </p:sp>
      <p:sp>
        <p:nvSpPr>
          <p:cNvPr id="4" name="Right Arrow 3"/>
          <p:cNvSpPr/>
          <p:nvPr/>
        </p:nvSpPr>
        <p:spPr bwMode="auto">
          <a:xfrm>
            <a:off x="4852988" y="2578100"/>
            <a:ext cx="642937" cy="598488"/>
          </a:xfrm>
          <a:prstGeom prst="rightArrow">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wrap="none" lIns="45720" rIns="45720" anchor="ctr"/>
          <a:lstStyle/>
          <a:p>
            <a:pPr algn="ctr" eaLnBrk="0" hangingPunct="0">
              <a:defRPr/>
            </a:pPr>
            <a:endParaRPr lang="en-US" dirty="0"/>
          </a:p>
        </p:txBody>
      </p:sp>
      <p:pic>
        <p:nvPicPr>
          <p:cNvPr id="13323" name="Picture 4" descr="http://techgenie.com/wp-content/uploads/Microsoft-Excel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8" y="4787900"/>
            <a:ext cx="18716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6" descr="http://www.extendsim.com/images/ExtendSim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9400" y="5473700"/>
            <a:ext cx="2057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5" name="Picture 8" descr="http://www.atichcd.org/images/stories/agi_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89638" y="4629150"/>
            <a:ext cx="1660525"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63650" y="4573588"/>
            <a:ext cx="3452813"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7" name="Picture 12" descr="http://ecn.channel9.msdn.com/o9/c4fcontent/migration/9994484/logo_VSE201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4863" y="5557838"/>
            <a:ext cx="26003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72" name="Group 40"/>
          <p:cNvGraphicFramePr>
            <a:graphicFrameLocks noGrp="1"/>
          </p:cNvGraphicFramePr>
          <p:nvPr/>
        </p:nvGraphicFramePr>
        <p:xfrm>
          <a:off x="2154238" y="1228725"/>
          <a:ext cx="5319712" cy="6613864"/>
        </p:xfrm>
        <a:graphic>
          <a:graphicData uri="http://schemas.openxmlformats.org/drawingml/2006/table">
            <a:tbl>
              <a:tblPr/>
              <a:tblGrid>
                <a:gridCol w="5319712"/>
              </a:tblGrid>
              <a:tr h="3642010">
                <a:tc>
                  <a:txBody>
                    <a:bodyPr/>
                    <a:lstStyle/>
                    <a:p>
                      <a:pPr marL="0" indent="0">
                        <a:spcAft>
                          <a:spcPts val="1200"/>
                        </a:spcAft>
                        <a:buFont typeface="Wingdings" pitchFamily="2" charset="2"/>
                        <a:buNone/>
                      </a:pPr>
                      <a:r>
                        <a:rPr lang="en-US" sz="2400" b="1" dirty="0" smtClean="0"/>
                        <a:t>AGENDA</a:t>
                      </a:r>
                    </a:p>
                    <a:p>
                      <a:pPr marL="285750" indent="-285750">
                        <a:spcBef>
                          <a:spcPts val="600"/>
                        </a:spcBef>
                        <a:spcAft>
                          <a:spcPts val="600"/>
                        </a:spcAft>
                        <a:buClr>
                          <a:srgbClr val="002060"/>
                        </a:buClr>
                        <a:buFont typeface="Wingdings" pitchFamily="2" charset="2"/>
                        <a:buChar char="Ø"/>
                      </a:pPr>
                      <a:r>
                        <a:rPr lang="en-US" sz="2400" dirty="0" smtClean="0"/>
                        <a:t>Project</a:t>
                      </a:r>
                      <a:r>
                        <a:rPr lang="en-US" sz="2400" baseline="0" dirty="0" smtClean="0"/>
                        <a:t> Overview</a:t>
                      </a:r>
                    </a:p>
                    <a:p>
                      <a:pPr marL="285750" indent="-285750">
                        <a:spcBef>
                          <a:spcPts val="600"/>
                        </a:spcBef>
                        <a:spcAft>
                          <a:spcPts val="600"/>
                        </a:spcAft>
                        <a:buClr>
                          <a:srgbClr val="002060"/>
                        </a:buClr>
                        <a:buFont typeface="Wingdings" pitchFamily="2" charset="2"/>
                        <a:buChar char="Ø"/>
                      </a:pPr>
                      <a:r>
                        <a:rPr lang="en-US" sz="2400" baseline="0" dirty="0" smtClean="0"/>
                        <a:t>Approach</a:t>
                      </a:r>
                    </a:p>
                    <a:p>
                      <a:pPr marL="285750" indent="-285750">
                        <a:spcBef>
                          <a:spcPts val="600"/>
                        </a:spcBef>
                        <a:spcAft>
                          <a:spcPts val="600"/>
                        </a:spcAft>
                        <a:buClr>
                          <a:srgbClr val="002060"/>
                        </a:buClr>
                        <a:buFont typeface="Wingdings" pitchFamily="2" charset="2"/>
                        <a:buChar char="Ø"/>
                      </a:pPr>
                      <a:r>
                        <a:rPr lang="en-US" sz="2400" baseline="0" dirty="0" smtClean="0"/>
                        <a:t>Integration</a:t>
                      </a:r>
                    </a:p>
                    <a:p>
                      <a:pPr marL="285750" indent="-285750">
                        <a:spcBef>
                          <a:spcPts val="600"/>
                        </a:spcBef>
                        <a:spcAft>
                          <a:spcPts val="600"/>
                        </a:spcAft>
                        <a:buClr>
                          <a:srgbClr val="002060"/>
                        </a:buClr>
                        <a:buFont typeface="Wingdings" pitchFamily="2" charset="2"/>
                        <a:buChar char="Ø"/>
                      </a:pPr>
                      <a:r>
                        <a:rPr lang="en-US" sz="2400" baseline="0" dirty="0" smtClean="0"/>
                        <a:t>Model Development</a:t>
                      </a:r>
                    </a:p>
                    <a:p>
                      <a:pPr marL="285750" indent="-285750">
                        <a:spcBef>
                          <a:spcPts val="600"/>
                        </a:spcBef>
                        <a:spcAft>
                          <a:spcPts val="600"/>
                        </a:spcAft>
                        <a:buClr>
                          <a:srgbClr val="002060"/>
                        </a:buClr>
                        <a:buFont typeface="Wingdings" pitchFamily="2" charset="2"/>
                        <a:buChar char="Ø"/>
                      </a:pPr>
                      <a:r>
                        <a:rPr lang="en-US" sz="2400" baseline="0" dirty="0" smtClean="0"/>
                        <a:t>Output and Analysis</a:t>
                      </a:r>
                    </a:p>
                    <a:p>
                      <a:pPr marL="285750" indent="-285750">
                        <a:spcBef>
                          <a:spcPts val="600"/>
                        </a:spcBef>
                        <a:spcAft>
                          <a:spcPts val="600"/>
                        </a:spcAft>
                        <a:buClr>
                          <a:srgbClr val="002060"/>
                        </a:buClr>
                        <a:buFont typeface="Wingdings" pitchFamily="2" charset="2"/>
                        <a:buChar char="Ø"/>
                      </a:pPr>
                      <a:r>
                        <a:rPr lang="en-US" sz="2400" baseline="0" dirty="0" smtClean="0"/>
                        <a:t>Q&amp;A</a:t>
                      </a:r>
                      <a:endParaRPr lang="en-US" sz="24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a:noFill/>
                    </a:lnR>
                    <a:lnT>
                      <a:noFill/>
                    </a:lnT>
                    <a:lnB>
                      <a:noFill/>
                    </a:lnB>
                    <a:lnTlToBr>
                      <a:noFill/>
                    </a:lnTlToBr>
                    <a:lnBlToTr>
                      <a:noFill/>
                    </a:lnBlToTr>
                    <a:noFill/>
                  </a:tcPr>
                </a:tc>
              </a:tr>
            </a:tbl>
          </a:graphicData>
        </a:graphic>
      </p:graphicFrame>
      <p:sp>
        <p:nvSpPr>
          <p:cNvPr id="2" name="Rounded Rectangle 1"/>
          <p:cNvSpPr>
            <a:spLocks noChangeArrowheads="1"/>
          </p:cNvSpPr>
          <p:nvPr/>
        </p:nvSpPr>
        <p:spPr bwMode="auto">
          <a:xfrm>
            <a:off x="2093913" y="2849563"/>
            <a:ext cx="5370512" cy="457200"/>
          </a:xfrm>
          <a:prstGeom prst="roundRect">
            <a:avLst>
              <a:gd name="adj" fmla="val 16667"/>
            </a:avLst>
          </a:prstGeom>
          <a:noFill/>
          <a:ln w="508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pPr algn="ctr" eaLnBrk="0" hangingPunct="0"/>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p:cNvSpPr>
            <a:spLocks noGrp="1"/>
          </p:cNvSpPr>
          <p:nvPr>
            <p:ph idx="1"/>
          </p:nvPr>
        </p:nvSpPr>
        <p:spPr>
          <a:xfrm>
            <a:off x="685800" y="1354138"/>
            <a:ext cx="4375150" cy="1644650"/>
          </a:xfrm>
        </p:spPr>
        <p:txBody>
          <a:bodyPr/>
          <a:lstStyle/>
          <a:p>
            <a:pPr>
              <a:buFont typeface="Wingdings" pitchFamily="2" charset="2"/>
              <a:buChar char="Ø"/>
            </a:pPr>
            <a:r>
              <a:rPr lang="en-US" dirty="0" smtClean="0"/>
              <a:t>Cube-IQ has multiple methods of implementation:</a:t>
            </a:r>
          </a:p>
          <a:p>
            <a:pPr lvl="1">
              <a:buFont typeface="Arial" charset="0"/>
              <a:buChar char="‒"/>
            </a:pPr>
            <a:r>
              <a:rPr lang="en-US" sz="1400" dirty="0" smtClean="0"/>
              <a:t>Cube-IQ Web</a:t>
            </a:r>
          </a:p>
          <a:p>
            <a:pPr lvl="1">
              <a:buFont typeface="Arial" charset="0"/>
              <a:buChar char="‒"/>
            </a:pPr>
            <a:r>
              <a:rPr lang="en-US" sz="1400" dirty="0" smtClean="0"/>
              <a:t>Cube-IQ SOA (Service Oriented Architecture)</a:t>
            </a:r>
          </a:p>
          <a:p>
            <a:pPr lvl="1">
              <a:buFont typeface="Arial" charset="0"/>
              <a:buChar char="‒"/>
            </a:pPr>
            <a:r>
              <a:rPr lang="en-US" sz="1400" dirty="0" smtClean="0"/>
              <a:t>Cube-IQ BlackBox</a:t>
            </a:r>
          </a:p>
        </p:txBody>
      </p:sp>
      <p:sp>
        <p:nvSpPr>
          <p:cNvPr id="16387" name="Title 1"/>
          <p:cNvSpPr>
            <a:spLocks/>
          </p:cNvSpPr>
          <p:nvPr/>
        </p:nvSpPr>
        <p:spPr bwMode="auto">
          <a:xfrm>
            <a:off x="457200" y="369888"/>
            <a:ext cx="89852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marL="2062163" indent="-2062163" eaLnBrk="0" hangingPunct="0">
              <a:lnSpc>
                <a:spcPct val="90000"/>
              </a:lnSpc>
            </a:pPr>
            <a:r>
              <a:rPr lang="en-US" sz="2800" b="1" dirty="0"/>
              <a:t>Integration: </a:t>
            </a:r>
            <a:r>
              <a:rPr lang="en-US" sz="2800" dirty="0"/>
              <a:t>Integration between Cube-IQ and ExtendSim focused on simplicity</a:t>
            </a:r>
            <a:endParaRPr lang="en-US" sz="2200" dirty="0"/>
          </a:p>
        </p:txBody>
      </p:sp>
      <p:sp>
        <p:nvSpPr>
          <p:cNvPr id="16388" name="Content Placeholder 2"/>
          <p:cNvSpPr txBox="1">
            <a:spLocks/>
          </p:cNvSpPr>
          <p:nvPr/>
        </p:nvSpPr>
        <p:spPr bwMode="auto">
          <a:xfrm>
            <a:off x="5165725" y="1346200"/>
            <a:ext cx="4375150" cy="134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34950" indent="-234950" eaLnBrk="0" hangingPunct="0">
              <a:defRPr sz="1200">
                <a:solidFill>
                  <a:schemeClr val="tx1"/>
                </a:solidFill>
                <a:latin typeface="Arial" charset="0"/>
              </a:defRPr>
            </a:lvl1pPr>
            <a:lvl2pPr indent="-220663"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spcBef>
                <a:spcPct val="100000"/>
              </a:spcBef>
              <a:buClr>
                <a:srgbClr val="0B1F65"/>
              </a:buClr>
              <a:buFont typeface="Wingdings" pitchFamily="2" charset="2"/>
              <a:buChar char="Ø"/>
            </a:pPr>
            <a:r>
              <a:rPr lang="en-US" sz="1600" dirty="0"/>
              <a:t>With multiple forms of interoperability:</a:t>
            </a:r>
          </a:p>
          <a:p>
            <a:pPr lvl="1">
              <a:lnSpc>
                <a:spcPct val="90000"/>
              </a:lnSpc>
              <a:spcBef>
                <a:spcPct val="40000"/>
              </a:spcBef>
              <a:buClr>
                <a:srgbClr val="0B1F65"/>
              </a:buClr>
              <a:buFont typeface="Arial" charset="0"/>
              <a:buChar char="‒"/>
            </a:pPr>
            <a:r>
              <a:rPr lang="en-US" sz="1400" dirty="0"/>
              <a:t>User Interface</a:t>
            </a:r>
          </a:p>
          <a:p>
            <a:pPr lvl="1">
              <a:lnSpc>
                <a:spcPct val="90000"/>
              </a:lnSpc>
              <a:spcBef>
                <a:spcPct val="40000"/>
              </a:spcBef>
              <a:buClr>
                <a:srgbClr val="0B1F65"/>
              </a:buClr>
              <a:buFont typeface="Arial" charset="0"/>
              <a:buChar char="‒"/>
            </a:pPr>
            <a:r>
              <a:rPr lang="en-US" sz="1400" dirty="0"/>
              <a:t>CSV Files</a:t>
            </a:r>
          </a:p>
          <a:p>
            <a:pPr lvl="1">
              <a:lnSpc>
                <a:spcPct val="90000"/>
              </a:lnSpc>
              <a:spcBef>
                <a:spcPct val="40000"/>
              </a:spcBef>
              <a:buClr>
                <a:srgbClr val="0B1F65"/>
              </a:buClr>
              <a:buFont typeface="Arial" charset="0"/>
              <a:buChar char="‒"/>
            </a:pPr>
            <a:r>
              <a:rPr lang="en-US" sz="1400" dirty="0"/>
              <a:t>XML Files</a:t>
            </a:r>
          </a:p>
        </p:txBody>
      </p:sp>
      <p:sp>
        <p:nvSpPr>
          <p:cNvPr id="6" name="Content Placeholder 2"/>
          <p:cNvSpPr txBox="1">
            <a:spLocks/>
          </p:cNvSpPr>
          <p:nvPr/>
        </p:nvSpPr>
        <p:spPr bwMode="auto">
          <a:xfrm>
            <a:off x="688975" y="5205743"/>
            <a:ext cx="8285163" cy="844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34950" indent="-234950" algn="l" rtl="0" eaLnBrk="0" fontAlgn="base" hangingPunct="0">
              <a:spcBef>
                <a:spcPct val="100000"/>
              </a:spcBef>
              <a:spcAft>
                <a:spcPct val="0"/>
              </a:spcAft>
              <a:buClr>
                <a:srgbClr val="0B1F65"/>
              </a:buClr>
              <a:buFont typeface="Webdings" pitchFamily="18" charset="2"/>
              <a:buChar char="4"/>
              <a:defRPr sz="1600">
                <a:solidFill>
                  <a:schemeClr val="tx1"/>
                </a:solidFill>
                <a:latin typeface="+mn-lt"/>
                <a:ea typeface="+mn-ea"/>
                <a:cs typeface="+mn-cs"/>
              </a:defRPr>
            </a:lvl1pPr>
            <a:lvl2pPr marL="457200" indent="-220663" algn="l" rtl="0" eaLnBrk="0" fontAlgn="base" hangingPunct="0">
              <a:lnSpc>
                <a:spcPct val="90000"/>
              </a:lnSpc>
              <a:spcBef>
                <a:spcPct val="40000"/>
              </a:spcBef>
              <a:spcAft>
                <a:spcPct val="0"/>
              </a:spcAft>
              <a:buClr>
                <a:srgbClr val="0B1F65"/>
              </a:buClr>
              <a:buChar char="–"/>
              <a:defRPr sz="1600">
                <a:solidFill>
                  <a:schemeClr val="tx1"/>
                </a:solidFill>
                <a:latin typeface="+mn-lt"/>
              </a:defRPr>
            </a:lvl2pPr>
            <a:lvl3pPr marL="2278063" indent="11113" algn="l" rtl="0" eaLnBrk="0" fontAlgn="base" hangingPunct="0">
              <a:lnSpc>
                <a:spcPct val="90000"/>
              </a:lnSpc>
              <a:spcBef>
                <a:spcPct val="40000"/>
              </a:spcBef>
              <a:spcAft>
                <a:spcPct val="0"/>
              </a:spcAft>
              <a:buClr>
                <a:srgbClr val="0B1F65"/>
              </a:buClr>
              <a:buFont typeface="Webdings" pitchFamily="18" charset="2"/>
              <a:buChar char="•"/>
              <a:defRPr sz="1600">
                <a:solidFill>
                  <a:schemeClr val="tx1"/>
                </a:solidFill>
                <a:latin typeface="+mn-lt"/>
              </a:defRPr>
            </a:lvl3pPr>
            <a:lvl4pPr marL="2403475" indent="-1031875" algn="l" rtl="0" eaLnBrk="0" fontAlgn="base" hangingPunct="0">
              <a:lnSpc>
                <a:spcPct val="90000"/>
              </a:lnSpc>
              <a:spcBef>
                <a:spcPct val="40000"/>
              </a:spcBef>
              <a:spcAft>
                <a:spcPct val="0"/>
              </a:spcAft>
              <a:buClr>
                <a:srgbClr val="0B1F65"/>
              </a:buClr>
              <a:buChar char="–"/>
              <a:defRPr sz="1600">
                <a:solidFill>
                  <a:schemeClr val="tx1"/>
                </a:solidFill>
                <a:latin typeface="+mn-lt"/>
              </a:defRPr>
            </a:lvl4pPr>
            <a:lvl5pPr marL="2517775" indent="-688975" algn="l" rtl="0" eaLnBrk="0" fontAlgn="base" hangingPunct="0">
              <a:lnSpc>
                <a:spcPct val="90000"/>
              </a:lnSpc>
              <a:spcBef>
                <a:spcPct val="0"/>
              </a:spcBef>
              <a:spcAft>
                <a:spcPct val="40000"/>
              </a:spcAft>
              <a:buClr>
                <a:schemeClr val="tx1"/>
              </a:buClr>
              <a:buSzPct val="40000"/>
              <a:buFont typeface="Arial" charset="0"/>
              <a:buChar char="»"/>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300037" indent="-285750">
              <a:spcBef>
                <a:spcPts val="1200"/>
              </a:spcBef>
              <a:buFont typeface="Wingdings" pitchFamily="2" charset="2"/>
              <a:buChar char="Ø"/>
              <a:defRPr/>
            </a:pPr>
            <a:r>
              <a:rPr lang="en-US" dirty="0" smtClean="0"/>
              <a:t>Process is fully autonomous</a:t>
            </a:r>
          </a:p>
          <a:p>
            <a:pPr marL="522287" lvl="1" indent="-285750">
              <a:spcBef>
                <a:spcPts val="600"/>
              </a:spcBef>
              <a:buFont typeface="Arial" pitchFamily="34" charset="0"/>
              <a:buChar char="‒"/>
              <a:defRPr/>
            </a:pPr>
            <a:r>
              <a:rPr lang="en-US" sz="1400" dirty="0" smtClean="0"/>
              <a:t>Depending on complexity, each load takes on the order of seconds to run</a:t>
            </a:r>
          </a:p>
          <a:p>
            <a:pPr marL="522287" lvl="1" indent="-285750">
              <a:spcBef>
                <a:spcPts val="600"/>
              </a:spcBef>
              <a:buFont typeface="Arial" pitchFamily="34" charset="0"/>
              <a:buChar char="‒"/>
              <a:defRPr/>
            </a:pPr>
            <a:r>
              <a:rPr lang="en-US" sz="1400" dirty="0" smtClean="0"/>
              <a:t>For our scenario, 10,000 container loads takes about 3-4 hours to run</a:t>
            </a:r>
          </a:p>
        </p:txBody>
      </p:sp>
      <p:sp>
        <p:nvSpPr>
          <p:cNvPr id="16390" name="Content Placeholder 2"/>
          <p:cNvSpPr txBox="1">
            <a:spLocks/>
          </p:cNvSpPr>
          <p:nvPr/>
        </p:nvSpPr>
        <p:spPr bwMode="auto">
          <a:xfrm>
            <a:off x="6977063" y="1722438"/>
            <a:ext cx="177323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1200">
                <a:solidFill>
                  <a:schemeClr val="tx1"/>
                </a:solidFill>
                <a:latin typeface="Arial" charset="0"/>
              </a:defRPr>
            </a:lvl1pPr>
            <a:lvl2pPr indent="-220663"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lvl="1">
              <a:lnSpc>
                <a:spcPct val="90000"/>
              </a:lnSpc>
              <a:spcBef>
                <a:spcPct val="40000"/>
              </a:spcBef>
              <a:buClr>
                <a:srgbClr val="0B1F65"/>
              </a:buClr>
              <a:buFont typeface="Arial" charset="0"/>
              <a:buChar char="‒"/>
            </a:pPr>
            <a:r>
              <a:rPr lang="en-US" sz="1400" dirty="0"/>
              <a:t>TCP Sockets</a:t>
            </a:r>
          </a:p>
          <a:p>
            <a:pPr lvl="1">
              <a:lnSpc>
                <a:spcPct val="90000"/>
              </a:lnSpc>
              <a:spcBef>
                <a:spcPct val="40000"/>
              </a:spcBef>
              <a:buClr>
                <a:srgbClr val="0B1F65"/>
              </a:buClr>
              <a:buFont typeface="Arial" charset="0"/>
              <a:buChar char="‒"/>
            </a:pPr>
            <a:r>
              <a:rPr lang="en-US" sz="1400" dirty="0"/>
              <a:t>SOAP Server</a:t>
            </a: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1810" y="3344211"/>
            <a:ext cx="3452813"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descr="http://www.extendsim.com/images/ExtendSim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4981" y="3426568"/>
            <a:ext cx="2057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C:\Users\540209\AppData\Local\Microsoft\Windows\Temporary Internet Files\Content.IE5\4JZ5GTEH\MC900431588[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3140" y="2611475"/>
            <a:ext cx="1014761" cy="10147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647468" y="3166589"/>
            <a:ext cx="1003801" cy="276999"/>
          </a:xfrm>
          <a:prstGeom prst="rect">
            <a:avLst/>
          </a:prstGeom>
          <a:noFill/>
        </p:spPr>
        <p:txBody>
          <a:bodyPr wrap="none" rtlCol="0">
            <a:spAutoFit/>
          </a:bodyPr>
          <a:lstStyle/>
          <a:p>
            <a:r>
              <a:rPr lang="en-US" dirty="0" smtClean="0"/>
              <a:t>Input Folder</a:t>
            </a:r>
            <a:endParaRPr lang="en-US" dirty="0"/>
          </a:p>
        </p:txBody>
      </p:sp>
      <p:pic>
        <p:nvPicPr>
          <p:cNvPr id="11" name="Picture 2" descr="C:\Users\540209\AppData\Local\Microsoft\Windows\Temporary Internet Files\Content.IE5\4JZ5GTEH\MC900431588[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98656" y="4190982"/>
            <a:ext cx="1014761" cy="101476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769896" y="4746096"/>
            <a:ext cx="1088760" cy="276999"/>
          </a:xfrm>
          <a:prstGeom prst="rect">
            <a:avLst/>
          </a:prstGeom>
          <a:noFill/>
        </p:spPr>
        <p:txBody>
          <a:bodyPr wrap="none" rtlCol="0">
            <a:spAutoFit/>
          </a:bodyPr>
          <a:lstStyle/>
          <a:p>
            <a:r>
              <a:rPr lang="en-US" dirty="0" smtClean="0"/>
              <a:t>Image Folder</a:t>
            </a:r>
            <a:endParaRPr lang="en-US" dirty="0"/>
          </a:p>
        </p:txBody>
      </p:sp>
      <p:pic>
        <p:nvPicPr>
          <p:cNvPr id="13" name="Picture 2" descr="C:\Users\540209\AppData\Local\Microsoft\Windows\Temporary Internet Files\Content.IE5\4JZ5GTEH\MC900431588[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3770" y="4190981"/>
            <a:ext cx="1014761" cy="101476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472708" y="4746095"/>
            <a:ext cx="1124026" cy="276999"/>
          </a:xfrm>
          <a:prstGeom prst="rect">
            <a:avLst/>
          </a:prstGeom>
          <a:noFill/>
        </p:spPr>
        <p:txBody>
          <a:bodyPr wrap="none" rtlCol="0">
            <a:spAutoFit/>
          </a:bodyPr>
          <a:lstStyle/>
          <a:p>
            <a:r>
              <a:rPr lang="en-US" dirty="0" smtClean="0"/>
              <a:t>Output Folder</a:t>
            </a:r>
            <a:endParaRPr lang="en-US" dirty="0"/>
          </a:p>
        </p:txBody>
      </p:sp>
      <p:grpSp>
        <p:nvGrpSpPr>
          <p:cNvPr id="5" name="Group 4"/>
          <p:cNvGrpSpPr/>
          <p:nvPr/>
        </p:nvGrpSpPr>
        <p:grpSpPr>
          <a:xfrm>
            <a:off x="7241626" y="3458338"/>
            <a:ext cx="848309" cy="737063"/>
            <a:chOff x="6691020" y="2611475"/>
            <a:chExt cx="848309" cy="737063"/>
          </a:xfrm>
        </p:grpSpPr>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7050" y="2611475"/>
              <a:ext cx="476250" cy="476250"/>
            </a:xfrm>
            <a:prstGeom prst="rect">
              <a:avLst/>
            </a:prstGeom>
          </p:spPr>
        </p:pic>
        <p:sp>
          <p:nvSpPr>
            <p:cNvPr id="16" name="TextBox 15"/>
            <p:cNvSpPr txBox="1"/>
            <p:nvPr/>
          </p:nvSpPr>
          <p:spPr>
            <a:xfrm>
              <a:off x="6691020" y="3071539"/>
              <a:ext cx="848309" cy="276999"/>
            </a:xfrm>
            <a:prstGeom prst="rect">
              <a:avLst/>
            </a:prstGeom>
            <a:noFill/>
          </p:spPr>
          <p:txBody>
            <a:bodyPr wrap="none" rtlCol="0">
              <a:spAutoFit/>
            </a:bodyPr>
            <a:lstStyle/>
            <a:p>
              <a:r>
                <a:rPr lang="en-US" dirty="0" smtClean="0"/>
                <a:t>Container</a:t>
              </a:r>
              <a:endParaRPr lang="en-US" dirty="0"/>
            </a:p>
          </p:txBody>
        </p:sp>
      </p:grpSp>
      <p:grpSp>
        <p:nvGrpSpPr>
          <p:cNvPr id="4" name="Group 3"/>
          <p:cNvGrpSpPr/>
          <p:nvPr/>
        </p:nvGrpSpPr>
        <p:grpSpPr>
          <a:xfrm>
            <a:off x="8066937" y="3480640"/>
            <a:ext cx="840295" cy="737063"/>
            <a:chOff x="7801420" y="2561758"/>
            <a:chExt cx="840295" cy="737063"/>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76299" y="2561758"/>
              <a:ext cx="476250" cy="476250"/>
            </a:xfrm>
            <a:prstGeom prst="rect">
              <a:avLst/>
            </a:prstGeom>
          </p:spPr>
        </p:pic>
        <p:sp>
          <p:nvSpPr>
            <p:cNvPr id="18" name="TextBox 17"/>
            <p:cNvSpPr txBox="1"/>
            <p:nvPr/>
          </p:nvSpPr>
          <p:spPr>
            <a:xfrm>
              <a:off x="7801420" y="3021822"/>
              <a:ext cx="840295" cy="276999"/>
            </a:xfrm>
            <a:prstGeom prst="rect">
              <a:avLst/>
            </a:prstGeom>
            <a:noFill/>
          </p:spPr>
          <p:txBody>
            <a:bodyPr wrap="none" rtlCol="0">
              <a:spAutoFit/>
            </a:bodyPr>
            <a:lstStyle/>
            <a:p>
              <a:r>
                <a:rPr lang="en-US" dirty="0" smtClean="0"/>
                <a:t>Munitions</a:t>
              </a:r>
              <a:endParaRPr lang="en-US" dirty="0"/>
            </a:p>
          </p:txBody>
        </p:sp>
      </p:grpSp>
      <p:grpSp>
        <p:nvGrpSpPr>
          <p:cNvPr id="33" name="Group 32"/>
          <p:cNvGrpSpPr/>
          <p:nvPr/>
        </p:nvGrpSpPr>
        <p:grpSpPr>
          <a:xfrm>
            <a:off x="1550285" y="3964817"/>
            <a:ext cx="694421" cy="737063"/>
            <a:chOff x="6766326" y="2611475"/>
            <a:chExt cx="694421" cy="737063"/>
          </a:xfrm>
        </p:grpSpPr>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7050" y="2611475"/>
              <a:ext cx="476250" cy="476250"/>
            </a:xfrm>
            <a:prstGeom prst="rect">
              <a:avLst/>
            </a:prstGeom>
          </p:spPr>
        </p:pic>
        <p:sp>
          <p:nvSpPr>
            <p:cNvPr id="35" name="TextBox 34"/>
            <p:cNvSpPr txBox="1"/>
            <p:nvPr/>
          </p:nvSpPr>
          <p:spPr>
            <a:xfrm>
              <a:off x="6766326" y="3071539"/>
              <a:ext cx="694421" cy="276999"/>
            </a:xfrm>
            <a:prstGeom prst="rect">
              <a:avLst/>
            </a:prstGeom>
            <a:noFill/>
          </p:spPr>
          <p:txBody>
            <a:bodyPr wrap="none" rtlCol="0">
              <a:spAutoFit/>
            </a:bodyPr>
            <a:lstStyle/>
            <a:p>
              <a:r>
                <a:rPr lang="en-US" dirty="0" smtClean="0"/>
                <a:t>Loaded</a:t>
              </a:r>
              <a:endParaRPr lang="en-US" dirty="0"/>
            </a:p>
          </p:txBody>
        </p:sp>
      </p:grpSp>
      <p:grpSp>
        <p:nvGrpSpPr>
          <p:cNvPr id="36" name="Group 35"/>
          <p:cNvGrpSpPr/>
          <p:nvPr/>
        </p:nvGrpSpPr>
        <p:grpSpPr>
          <a:xfrm>
            <a:off x="2332564" y="3987119"/>
            <a:ext cx="838691" cy="737063"/>
            <a:chOff x="7833694" y="2561758"/>
            <a:chExt cx="838691" cy="737063"/>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6299" y="2561758"/>
              <a:ext cx="476250" cy="476250"/>
            </a:xfrm>
            <a:prstGeom prst="rect">
              <a:avLst/>
            </a:prstGeom>
          </p:spPr>
        </p:pic>
        <p:sp>
          <p:nvSpPr>
            <p:cNvPr id="38" name="TextBox 37"/>
            <p:cNvSpPr txBox="1"/>
            <p:nvPr/>
          </p:nvSpPr>
          <p:spPr>
            <a:xfrm>
              <a:off x="7833694" y="3021822"/>
              <a:ext cx="838691" cy="276999"/>
            </a:xfrm>
            <a:prstGeom prst="rect">
              <a:avLst/>
            </a:prstGeom>
            <a:noFill/>
          </p:spPr>
          <p:txBody>
            <a:bodyPr wrap="none" rtlCol="0">
              <a:spAutoFit/>
            </a:bodyPr>
            <a:lstStyle/>
            <a:p>
              <a:r>
                <a:rPr lang="en-US" dirty="0" smtClean="0"/>
                <a:t>Unloaded</a:t>
              </a:r>
              <a:endParaRPr lang="en-US" dirty="0"/>
            </a:p>
          </p:txBody>
        </p:sp>
      </p:grpSp>
      <p:pic>
        <p:nvPicPr>
          <p:cNvPr id="1027" name="Picture 3" descr="C:\Users\540209\Desktop\CubeIQ\ImageFolder\cnt_Veh1_default_01_325.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166" t="12921" r="24660" b="10368"/>
          <a:stretch/>
        </p:blipFill>
        <p:spPr bwMode="auto">
          <a:xfrm>
            <a:off x="710172" y="3877426"/>
            <a:ext cx="666637" cy="764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22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37" presetClass="path" presetSubtype="0" accel="50000" decel="50000" fill="hold" nodeType="withEffect">
                                  <p:stCondLst>
                                    <p:cond delay="0"/>
                                  </p:stCondLst>
                                  <p:childTnLst>
                                    <p:animMotion origin="layout" path="M -3.49463E-6 -0.03238 L -0.06938 -0.15012 C -0.08364 -0.17649 -0.10735 -0.19384 -0.13379 -0.19986 C -0.16343 -0.2068 -0.18875 -0.20055 -0.20814 -0.18182 L -0.29899 -0.10062 " pathEditMode="relative" rAng="540955" ptsTypes="FffFF">
                                      <p:cBhvr>
                                        <p:cTn id="10" dur="2000" fill="hold"/>
                                        <p:tgtEl>
                                          <p:spTgt spid="4"/>
                                        </p:tgtEl>
                                        <p:attrNameLst>
                                          <p:attrName>ppt_x</p:attrName>
                                          <p:attrName>ppt_y</p:attrName>
                                        </p:attrNameLst>
                                      </p:cBhvr>
                                      <p:rCtr x="-14228" y="-10109"/>
                                    </p:animMotion>
                                  </p:childTnLst>
                                </p:cTn>
                              </p:par>
                              <p:par>
                                <p:cTn id="11" presetID="37" presetClass="path" presetSubtype="0" accel="50000" decel="50000" fill="hold" nodeType="withEffect">
                                  <p:stCondLst>
                                    <p:cond delay="2000"/>
                                  </p:stCondLst>
                                  <p:childTnLst>
                                    <p:animMotion origin="layout" path="M -4.20606E-6 -0.03238 L -0.06938 -0.14989 C -0.08364 -0.17626 -0.10719 -0.19361 -0.13379 -0.19963 C -0.16359 -0.20657 -0.18859 -0.20032 -0.20798 -0.18158 L -0.29883 -0.10062 " pathEditMode="relative" rAng="542633" ptsTypes="FffFF">
                                      <p:cBhvr>
                                        <p:cTn id="12" dur="2000" fill="hold"/>
                                        <p:tgtEl>
                                          <p:spTgt spid="5"/>
                                        </p:tgtEl>
                                        <p:attrNameLst>
                                          <p:attrName>ppt_x</p:attrName>
                                          <p:attrName>ppt_y</p:attrName>
                                        </p:attrNameLst>
                                      </p:cBhvr>
                                      <p:rCtr x="-14212" y="-10086"/>
                                    </p:animMotion>
                                  </p:childTnLst>
                                </p:cTn>
                              </p:par>
                            </p:childTnLst>
                          </p:cTn>
                        </p:par>
                        <p:par>
                          <p:cTn id="13" fill="hold">
                            <p:stCondLst>
                              <p:cond delay="4000"/>
                            </p:stCondLst>
                            <p:childTnLst>
                              <p:par>
                                <p:cTn id="14" presetID="37" presetClass="path" presetSubtype="0" accel="50000" decel="50000" fill="hold" nodeType="afterEffect">
                                  <p:stCondLst>
                                    <p:cond delay="0"/>
                                  </p:stCondLst>
                                  <p:childTnLst>
                                    <p:animMotion origin="layout" path="M -0.29899 -0.10062 L -0.38455 -0.14319 C -0.4025 -0.15313 -0.42717 -0.15406 -0.45217 -0.14642 C -0.48037 -0.13763 -0.50168 -0.12329 -0.51546 -0.10363 L -0.58147 -0.01527 " pathEditMode="relative" rAng="-706098" ptsTypes="FffFF">
                                      <p:cBhvr>
                                        <p:cTn id="15" dur="2000" fill="hold"/>
                                        <p:tgtEl>
                                          <p:spTgt spid="4"/>
                                        </p:tgtEl>
                                        <p:attrNameLst>
                                          <p:attrName>ppt_x</p:attrName>
                                          <p:attrName>ppt_y</p:attrName>
                                        </p:attrNameLst>
                                      </p:cBhvr>
                                      <p:rCtr x="-14773" y="-139"/>
                                    </p:animMotion>
                                  </p:childTnLst>
                                </p:cTn>
                              </p:par>
                              <p:par>
                                <p:cTn id="16" presetID="37" presetClass="path" presetSubtype="0" accel="50000" decel="50000" fill="hold" nodeType="withEffect">
                                  <p:stCondLst>
                                    <p:cond delay="0"/>
                                  </p:stCondLst>
                                  <p:childTnLst>
                                    <p:animMotion origin="layout" path="M -0.29883 -0.10062 L -0.38439 -0.14319 C -0.40234 -0.15313 -0.42701 -0.15406 -0.45201 -0.14642 C -0.48021 -0.13763 -0.50152 -0.12329 -0.5153 -0.10363 L -0.58131 -0.01527 " pathEditMode="relative" rAng="-706098" ptsTypes="FffFF">
                                      <p:cBhvr>
                                        <p:cTn id="17" dur="2000" fill="hold"/>
                                        <p:tgtEl>
                                          <p:spTgt spid="5"/>
                                        </p:tgtEl>
                                        <p:attrNameLst>
                                          <p:attrName>ppt_x</p:attrName>
                                          <p:attrName>ppt_y</p:attrName>
                                        </p:attrNameLst>
                                      </p:cBhvr>
                                      <p:rCtr x="-14773" y="-139"/>
                                    </p:animMotion>
                                  </p:childTnLst>
                                </p:cTn>
                              </p:par>
                            </p:childTnLst>
                          </p:cTn>
                        </p:par>
                        <p:par>
                          <p:cTn id="18" fill="hold">
                            <p:stCondLst>
                              <p:cond delay="6000"/>
                            </p:stCondLst>
                            <p:childTnLst>
                              <p:par>
                                <p:cTn id="19" presetID="1" presetClass="exit" presetSubtype="0" fill="hold" nodeType="after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par>
                          <p:cTn id="23" fill="hold">
                            <p:stCondLst>
                              <p:cond delay="600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nodeType="withEffect">
                                  <p:stCondLst>
                                    <p:cond delay="0"/>
                                  </p:stCondLst>
                                  <p:childTnLst>
                                    <p:set>
                                      <p:cBhvr>
                                        <p:cTn id="31" dur="1" fill="hold">
                                          <p:stCondLst>
                                            <p:cond delay="0"/>
                                          </p:stCondLst>
                                        </p:cTn>
                                        <p:tgtEl>
                                          <p:spTgt spid="1027"/>
                                        </p:tgtEl>
                                        <p:attrNameLst>
                                          <p:attrName>style.visibility</p:attrName>
                                        </p:attrNameLst>
                                      </p:cBhvr>
                                      <p:to>
                                        <p:strVal val="visible"/>
                                      </p:to>
                                    </p:set>
                                    <p:animEffect transition="in" filter="fade">
                                      <p:cBhvr>
                                        <p:cTn id="32" dur="500"/>
                                        <p:tgtEl>
                                          <p:spTgt spid="1027"/>
                                        </p:tgtEl>
                                      </p:cBhvr>
                                    </p:animEffect>
                                  </p:childTnLst>
                                </p:cTn>
                              </p:par>
                            </p:childTnLst>
                          </p:cTn>
                        </p:par>
                        <p:par>
                          <p:cTn id="33" fill="hold">
                            <p:stCondLst>
                              <p:cond delay="6500"/>
                            </p:stCondLst>
                            <p:childTnLst>
                              <p:par>
                                <p:cTn id="34" presetID="37" presetClass="path" presetSubtype="0" accel="50000" decel="50000" fill="hold" nodeType="afterEffect">
                                  <p:stCondLst>
                                    <p:cond delay="0"/>
                                  </p:stCondLst>
                                  <p:childTnLst>
                                    <p:animMotion origin="layout" path="M 4.27496E-6 -0.01134 L 0.09261 0.07518 C 0.11296 0.09322 0.14276 0.10617 0.17561 0.11265 C 0.21326 0.1182 0.24483 0.11751 0.26534 0.11265 L 0.37205 0.06777 " pathEditMode="relative" rAng="486349" ptsTypes="FffFF">
                                      <p:cBhvr>
                                        <p:cTn id="35" dur="2000" fill="hold"/>
                                        <p:tgtEl>
                                          <p:spTgt spid="33"/>
                                        </p:tgtEl>
                                        <p:attrNameLst>
                                          <p:attrName>ppt_x</p:attrName>
                                          <p:attrName>ppt_y</p:attrName>
                                        </p:attrNameLst>
                                      </p:cBhvr>
                                      <p:rCtr x="18186" y="8142"/>
                                    </p:animMotion>
                                  </p:childTnLst>
                                </p:cTn>
                              </p:par>
                              <p:par>
                                <p:cTn id="36" presetID="37" presetClass="path" presetSubtype="0" accel="50000" decel="50000" fill="hold" nodeType="withEffect">
                                  <p:stCondLst>
                                    <p:cond delay="0"/>
                                  </p:stCondLst>
                                  <p:childTnLst>
                                    <p:animMotion origin="layout" path="M 1.41003E-7 -0.01133 L 0.09261 0.07518 C 0.11296 0.09323 0.14277 0.10618 0.17561 0.11266 C 0.21327 0.11821 0.24483 0.11752 0.26534 0.11266 L 0.37206 0.06778 " pathEditMode="relative" rAng="486349" ptsTypes="FffFF">
                                      <p:cBhvr>
                                        <p:cTn id="37" dur="2000" fill="hold"/>
                                        <p:tgtEl>
                                          <p:spTgt spid="36"/>
                                        </p:tgtEl>
                                        <p:attrNameLst>
                                          <p:attrName>ppt_x</p:attrName>
                                          <p:attrName>ppt_y</p:attrName>
                                        </p:attrNameLst>
                                      </p:cBhvr>
                                      <p:rCtr x="18186" y="8142"/>
                                    </p:animMotion>
                                  </p:childTnLst>
                                </p:cTn>
                              </p:par>
                            </p:childTnLst>
                          </p:cTn>
                        </p:par>
                        <p:par>
                          <p:cTn id="38" fill="hold">
                            <p:stCondLst>
                              <p:cond delay="8500"/>
                            </p:stCondLst>
                            <p:childTnLst>
                              <p:par>
                                <p:cTn id="39" presetID="1" presetClass="exit" presetSubtype="0" fill="hold" nodeType="afterEffect">
                                  <p:stCondLst>
                                    <p:cond delay="0"/>
                                  </p:stCondLst>
                                  <p:childTnLst>
                                    <p:set>
                                      <p:cBhvr>
                                        <p:cTn id="40" dur="1" fill="hold">
                                          <p:stCondLst>
                                            <p:cond delay="0"/>
                                          </p:stCondLst>
                                        </p:cTn>
                                        <p:tgtEl>
                                          <p:spTgt spid="36"/>
                                        </p:tgtEl>
                                        <p:attrNameLst>
                                          <p:attrName>style.visibility</p:attrName>
                                        </p:attrNameLst>
                                      </p:cBhvr>
                                      <p:to>
                                        <p:strVal val="hidden"/>
                                      </p:to>
                                    </p:set>
                                  </p:childTnLst>
                                </p:cTn>
                              </p:par>
                            </p:childTnLst>
                          </p:cTn>
                        </p:par>
                        <p:par>
                          <p:cTn id="41" fill="hold">
                            <p:stCondLst>
                              <p:cond delay="8500"/>
                            </p:stCondLst>
                            <p:childTnLst>
                              <p:par>
                                <p:cTn id="42" presetID="37" presetClass="path" presetSubtype="0" accel="50000" decel="50000" fill="hold" nodeType="afterEffect">
                                  <p:stCondLst>
                                    <p:cond delay="0"/>
                                  </p:stCondLst>
                                  <p:childTnLst>
                                    <p:animMotion origin="layout" path="M 0.36821 0.06593 L 0.44079 0.06385 C 0.45601 0.06431 0.47668 0.05621 0.49671 0.04395 C 0.51962 0.02938 0.53661 0.01342 0.54718 -0.00277 L 0.5975 -0.07818 " pathEditMode="relative" rAng="-1411078" ptsTypes="FffFF">
                                      <p:cBhvr>
                                        <p:cTn id="43" dur="2000" fill="hold"/>
                                        <p:tgtEl>
                                          <p:spTgt spid="33"/>
                                        </p:tgtEl>
                                        <p:attrNameLst>
                                          <p:attrName>ppt_x</p:attrName>
                                          <p:attrName>ppt_y</p:attrName>
                                        </p:attrNameLst>
                                      </p:cBhvr>
                                      <p:rCtr x="12210" y="-4742"/>
                                    </p:animMotion>
                                  </p:childTnLst>
                                </p:cTn>
                              </p:par>
                            </p:childTnLst>
                          </p:cTn>
                        </p:par>
                        <p:par>
                          <p:cTn id="44" fill="hold">
                            <p:stCondLst>
                              <p:cond delay="10500"/>
                            </p:stCondLst>
                            <p:childTnLst>
                              <p:par>
                                <p:cTn id="45" presetID="1" presetClass="exit" presetSubtype="0" fill="hold" nodeType="afterEffect">
                                  <p:stCondLst>
                                    <p:cond delay="0"/>
                                  </p:stCondLst>
                                  <p:childTnLst>
                                    <p:set>
                                      <p:cBhvr>
                                        <p:cTn id="46" dur="1" fill="hold">
                                          <p:stCondLst>
                                            <p:cond delay="0"/>
                                          </p:stCondLst>
                                        </p:cTn>
                                        <p:tgtEl>
                                          <p:spTgt spid="33"/>
                                        </p:tgtEl>
                                        <p:attrNameLst>
                                          <p:attrName>style.visibility</p:attrName>
                                        </p:attrNameLst>
                                      </p:cBhvr>
                                      <p:to>
                                        <p:strVal val="hidden"/>
                                      </p:to>
                                    </p:set>
                                  </p:childTnLst>
                                </p:cTn>
                              </p:par>
                            </p:childTnLst>
                          </p:cTn>
                        </p:par>
                        <p:par>
                          <p:cTn id="47" fill="hold">
                            <p:stCondLst>
                              <p:cond delay="10500"/>
                            </p:stCondLst>
                            <p:childTnLst>
                              <p:par>
                                <p:cTn id="48" presetID="37" presetClass="path" presetSubtype="0" accel="50000" decel="50000" fill="hold" nodeType="afterEffect">
                                  <p:stCondLst>
                                    <p:cond delay="0"/>
                                  </p:stCondLst>
                                  <p:childTnLst>
                                    <p:animMotion origin="layout" path="M 1.56065E-6 1.63775E-6 L 0.08588 0.05505 C 0.10383 0.06731 0.13123 0.07888 0.16087 0.08559 C 0.19436 0.09299 0.22192 0.09391 0.24131 0.08998 L 0.33504 0.07587 " pathEditMode="relative" rAng="533632" ptsTypes="FffFF">
                                      <p:cBhvr>
                                        <p:cTn id="49" dur="2000" fill="hold"/>
                                        <p:tgtEl>
                                          <p:spTgt spid="1027"/>
                                        </p:tgtEl>
                                        <p:attrNameLst>
                                          <p:attrName>ppt_x</p:attrName>
                                          <p:attrName>ppt_y</p:attrName>
                                        </p:attrNameLst>
                                      </p:cBhvr>
                                      <p:rCtr x="16488" y="6176"/>
                                    </p:animMotion>
                                  </p:childTnLst>
                                </p:cTn>
                              </p:par>
                            </p:childTnLst>
                          </p:cTn>
                        </p:par>
                        <p:par>
                          <p:cTn id="50" fill="hold">
                            <p:stCondLst>
                              <p:cond delay="12500"/>
                            </p:stCondLst>
                            <p:childTnLst>
                              <p:par>
                                <p:cTn id="51" presetID="1" presetClass="exit" presetSubtype="0" fill="hold" nodeType="afterEffect">
                                  <p:stCondLst>
                                    <p:cond delay="0"/>
                                  </p:stCondLst>
                                  <p:childTnLst>
                                    <p:set>
                                      <p:cBhvr>
                                        <p:cTn id="52" dur="1" fill="hold">
                                          <p:stCondLst>
                                            <p:cond delay="0"/>
                                          </p:stCondLst>
                                        </p:cTn>
                                        <p:tgtEl>
                                          <p:spTgt spid="10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p:cNvSpPr>
          <p:nvPr/>
        </p:nvSpPr>
        <p:spPr bwMode="auto">
          <a:xfrm>
            <a:off x="457200" y="369888"/>
            <a:ext cx="89852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marL="2062163" indent="-2062163" eaLnBrk="0" hangingPunct="0">
              <a:lnSpc>
                <a:spcPct val="90000"/>
              </a:lnSpc>
            </a:pPr>
            <a:r>
              <a:rPr lang="en-US" sz="2800" b="1" dirty="0"/>
              <a:t>Integration: </a:t>
            </a:r>
            <a:r>
              <a:rPr lang="en-US" sz="2800" dirty="0"/>
              <a:t>Full integration into one executable using MS Visual Studio Express is still underway</a:t>
            </a:r>
            <a:endParaRPr lang="en-US" sz="2200" dirty="0"/>
          </a:p>
        </p:txBody>
      </p:sp>
      <p:pic>
        <p:nvPicPr>
          <p:cNvPr id="1026" name="Picture 2" descr="C:\Users\540209\Documents\Conferences\MORS\MORS Brief\intergration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81113"/>
            <a:ext cx="9062384" cy="46745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72" name="Group 40"/>
          <p:cNvGraphicFramePr>
            <a:graphicFrameLocks noGrp="1"/>
          </p:cNvGraphicFramePr>
          <p:nvPr/>
        </p:nvGraphicFramePr>
        <p:xfrm>
          <a:off x="2154238" y="1228725"/>
          <a:ext cx="5319712" cy="6613864"/>
        </p:xfrm>
        <a:graphic>
          <a:graphicData uri="http://schemas.openxmlformats.org/drawingml/2006/table">
            <a:tbl>
              <a:tblPr/>
              <a:tblGrid>
                <a:gridCol w="5319712"/>
              </a:tblGrid>
              <a:tr h="3642010">
                <a:tc>
                  <a:txBody>
                    <a:bodyPr/>
                    <a:lstStyle/>
                    <a:p>
                      <a:pPr marL="0" indent="0">
                        <a:spcAft>
                          <a:spcPts val="1200"/>
                        </a:spcAft>
                        <a:buFont typeface="Wingdings" pitchFamily="2" charset="2"/>
                        <a:buNone/>
                      </a:pPr>
                      <a:r>
                        <a:rPr lang="en-US" sz="2400" b="1" dirty="0" smtClean="0"/>
                        <a:t>AGENDA</a:t>
                      </a:r>
                    </a:p>
                    <a:p>
                      <a:pPr marL="285750" indent="-285750">
                        <a:spcBef>
                          <a:spcPts val="600"/>
                        </a:spcBef>
                        <a:spcAft>
                          <a:spcPts val="600"/>
                        </a:spcAft>
                        <a:buClr>
                          <a:srgbClr val="002060"/>
                        </a:buClr>
                        <a:buFont typeface="Wingdings" pitchFamily="2" charset="2"/>
                        <a:buChar char="Ø"/>
                      </a:pPr>
                      <a:r>
                        <a:rPr lang="en-US" sz="2400" dirty="0" smtClean="0"/>
                        <a:t>Project</a:t>
                      </a:r>
                      <a:r>
                        <a:rPr lang="en-US" sz="2400" baseline="0" dirty="0" smtClean="0"/>
                        <a:t> Overview</a:t>
                      </a:r>
                    </a:p>
                    <a:p>
                      <a:pPr marL="285750" indent="-285750">
                        <a:spcBef>
                          <a:spcPts val="600"/>
                        </a:spcBef>
                        <a:spcAft>
                          <a:spcPts val="600"/>
                        </a:spcAft>
                        <a:buClr>
                          <a:srgbClr val="002060"/>
                        </a:buClr>
                        <a:buFont typeface="Wingdings" pitchFamily="2" charset="2"/>
                        <a:buChar char="Ø"/>
                      </a:pPr>
                      <a:r>
                        <a:rPr lang="en-US" sz="2400" baseline="0" dirty="0" smtClean="0"/>
                        <a:t>Approach</a:t>
                      </a:r>
                    </a:p>
                    <a:p>
                      <a:pPr marL="285750" indent="-285750">
                        <a:spcBef>
                          <a:spcPts val="600"/>
                        </a:spcBef>
                        <a:spcAft>
                          <a:spcPts val="600"/>
                        </a:spcAft>
                        <a:buClr>
                          <a:srgbClr val="002060"/>
                        </a:buClr>
                        <a:buFont typeface="Wingdings" pitchFamily="2" charset="2"/>
                        <a:buChar char="Ø"/>
                      </a:pPr>
                      <a:r>
                        <a:rPr lang="en-US" sz="2400" baseline="0" dirty="0" smtClean="0"/>
                        <a:t>Integration</a:t>
                      </a:r>
                    </a:p>
                    <a:p>
                      <a:pPr marL="285750" indent="-285750">
                        <a:spcBef>
                          <a:spcPts val="600"/>
                        </a:spcBef>
                        <a:spcAft>
                          <a:spcPts val="600"/>
                        </a:spcAft>
                        <a:buClr>
                          <a:srgbClr val="002060"/>
                        </a:buClr>
                        <a:buFont typeface="Wingdings" pitchFamily="2" charset="2"/>
                        <a:buChar char="Ø"/>
                      </a:pPr>
                      <a:r>
                        <a:rPr lang="en-US" sz="2400" baseline="0" dirty="0" smtClean="0"/>
                        <a:t>Model Development</a:t>
                      </a:r>
                    </a:p>
                    <a:p>
                      <a:pPr marL="285750" indent="-285750">
                        <a:spcBef>
                          <a:spcPts val="600"/>
                        </a:spcBef>
                        <a:spcAft>
                          <a:spcPts val="600"/>
                        </a:spcAft>
                        <a:buClr>
                          <a:srgbClr val="002060"/>
                        </a:buClr>
                        <a:buFont typeface="Wingdings" pitchFamily="2" charset="2"/>
                        <a:buChar char="Ø"/>
                      </a:pPr>
                      <a:r>
                        <a:rPr lang="en-US" sz="2400" baseline="0" dirty="0" smtClean="0"/>
                        <a:t>Output and Analysis</a:t>
                      </a:r>
                    </a:p>
                    <a:p>
                      <a:pPr marL="285750" indent="-285750">
                        <a:spcBef>
                          <a:spcPts val="600"/>
                        </a:spcBef>
                        <a:spcAft>
                          <a:spcPts val="600"/>
                        </a:spcAft>
                        <a:buClr>
                          <a:srgbClr val="002060"/>
                        </a:buClr>
                        <a:buFont typeface="Wingdings" pitchFamily="2" charset="2"/>
                        <a:buChar char="Ø"/>
                      </a:pPr>
                      <a:r>
                        <a:rPr lang="en-US" sz="2400" baseline="0" dirty="0" smtClean="0"/>
                        <a:t>Q&amp;A</a:t>
                      </a:r>
                      <a:endParaRPr lang="en-US" sz="24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a:noFill/>
                    </a:lnR>
                    <a:lnT>
                      <a:noFill/>
                    </a:lnT>
                    <a:lnB>
                      <a:noFill/>
                    </a:lnB>
                    <a:lnTlToBr>
                      <a:noFill/>
                    </a:lnTlToBr>
                    <a:lnBlToTr>
                      <a:noFill/>
                    </a:lnBlToTr>
                    <a:noFill/>
                  </a:tcPr>
                </a:tc>
              </a:tr>
            </a:tbl>
          </a:graphicData>
        </a:graphic>
      </p:graphicFrame>
      <p:sp>
        <p:nvSpPr>
          <p:cNvPr id="2" name="Rounded Rectangle 1"/>
          <p:cNvSpPr>
            <a:spLocks noChangeArrowheads="1"/>
          </p:cNvSpPr>
          <p:nvPr/>
        </p:nvSpPr>
        <p:spPr bwMode="auto">
          <a:xfrm>
            <a:off x="2093913" y="3394075"/>
            <a:ext cx="5370512" cy="457200"/>
          </a:xfrm>
          <a:prstGeom prst="roundRect">
            <a:avLst>
              <a:gd name="adj" fmla="val 16667"/>
            </a:avLst>
          </a:prstGeom>
          <a:noFill/>
          <a:ln w="508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pPr algn="ctr" eaLnBrk="0" hangingPunct="0"/>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p:cNvSpPr>
          <p:nvPr/>
        </p:nvSpPr>
        <p:spPr bwMode="auto">
          <a:xfrm>
            <a:off x="457200" y="369888"/>
            <a:ext cx="89852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marL="2062163" indent="-2062163" eaLnBrk="0" hangingPunct="0">
              <a:lnSpc>
                <a:spcPct val="90000"/>
              </a:lnSpc>
            </a:pPr>
            <a:r>
              <a:rPr lang="en-US" sz="2800" b="1" dirty="0"/>
              <a:t>Model Development: </a:t>
            </a:r>
            <a:r>
              <a:rPr lang="en-US" sz="2800" dirty="0"/>
              <a:t>Multiple models were needed to address all aspects of scenario</a:t>
            </a:r>
            <a:endParaRPr lang="en-US" sz="2200" dirty="0"/>
          </a:p>
        </p:txBody>
      </p:sp>
      <p:graphicFrame>
        <p:nvGraphicFramePr>
          <p:cNvPr id="3" name="Diagram 2"/>
          <p:cNvGraphicFramePr/>
          <p:nvPr/>
        </p:nvGraphicFramePr>
        <p:xfrm>
          <a:off x="2791913" y="1435183"/>
          <a:ext cx="6601883" cy="1743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nvGraphicFramePr>
        <p:xfrm>
          <a:off x="2791913" y="3928030"/>
          <a:ext cx="6601883" cy="17434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TextBox 4"/>
          <p:cNvSpPr txBox="1"/>
          <p:nvPr/>
        </p:nvSpPr>
        <p:spPr>
          <a:xfrm>
            <a:off x="3901127" y="1174750"/>
            <a:ext cx="2105256" cy="400110"/>
          </a:xfrm>
          <a:prstGeom prst="rect">
            <a:avLst/>
          </a:prstGeom>
          <a:noFill/>
        </p:spPr>
        <p:txBody>
          <a:bodyPr wrap="none">
            <a:spAutoFit/>
          </a:bodyPr>
          <a:lstStyle/>
          <a:p>
            <a:pPr>
              <a:defRPr/>
            </a:pPr>
            <a:r>
              <a:rPr lang="en-US" sz="2000" dirty="0" smtClean="0">
                <a:solidFill>
                  <a:schemeClr val="accent6">
                    <a:lumMod val="50000"/>
                  </a:schemeClr>
                </a:solidFill>
              </a:rPr>
              <a:t>AIRLIFT FOCUS</a:t>
            </a:r>
            <a:endParaRPr lang="en-US" sz="2000" dirty="0">
              <a:solidFill>
                <a:schemeClr val="accent6">
                  <a:lumMod val="50000"/>
                </a:schemeClr>
              </a:solidFill>
            </a:endParaRPr>
          </a:p>
        </p:txBody>
      </p:sp>
      <p:sp>
        <p:nvSpPr>
          <p:cNvPr id="8" name="TextBox 7"/>
          <p:cNvSpPr txBox="1"/>
          <p:nvPr/>
        </p:nvSpPr>
        <p:spPr>
          <a:xfrm>
            <a:off x="3857846" y="3611563"/>
            <a:ext cx="2191818" cy="400110"/>
          </a:xfrm>
          <a:prstGeom prst="rect">
            <a:avLst/>
          </a:prstGeom>
          <a:noFill/>
        </p:spPr>
        <p:txBody>
          <a:bodyPr wrap="none">
            <a:spAutoFit/>
          </a:bodyPr>
          <a:lstStyle/>
          <a:p>
            <a:pPr>
              <a:defRPr/>
            </a:pPr>
            <a:r>
              <a:rPr lang="en-US" sz="2000" dirty="0" smtClean="0">
                <a:solidFill>
                  <a:schemeClr val="accent5">
                    <a:lumMod val="75000"/>
                  </a:schemeClr>
                </a:solidFill>
              </a:rPr>
              <a:t>SEALIFT FOCUS</a:t>
            </a:r>
            <a:endParaRPr lang="en-US" sz="2000" dirty="0">
              <a:solidFill>
                <a:schemeClr val="accent5">
                  <a:lumMod val="75000"/>
                </a:schemeClr>
              </a:solidFill>
            </a:endParaRPr>
          </a:p>
        </p:txBody>
      </p:sp>
      <p:grpSp>
        <p:nvGrpSpPr>
          <p:cNvPr id="13" name="Group 12"/>
          <p:cNvGrpSpPr/>
          <p:nvPr/>
        </p:nvGrpSpPr>
        <p:grpSpPr>
          <a:xfrm>
            <a:off x="653148" y="1575758"/>
            <a:ext cx="1945156" cy="1456244"/>
            <a:chOff x="380225" y="1472505"/>
            <a:chExt cx="1945156" cy="1456244"/>
          </a:xfrm>
          <a:scene3d>
            <a:camera prst="orthographicFront"/>
            <a:lightRig rig="threePt" dir="t">
              <a:rot lat="0" lon="0" rev="7500000"/>
            </a:lightRig>
          </a:scene3d>
        </p:grpSpPr>
        <p:sp>
          <p:nvSpPr>
            <p:cNvPr id="17" name="Right Arrow 16"/>
            <p:cNvSpPr/>
            <p:nvPr/>
          </p:nvSpPr>
          <p:spPr>
            <a:xfrm>
              <a:off x="380225" y="1472505"/>
              <a:ext cx="1945156" cy="1456244"/>
            </a:xfrm>
            <a:prstGeom prst="rightArrow">
              <a:avLst>
                <a:gd name="adj1" fmla="val 70000"/>
                <a:gd name="adj2" fmla="val 50000"/>
              </a:avLst>
            </a:prstGeom>
            <a:sp3d z="-152400" extrusionH="63500" prstMaterial="dkEdge">
              <a:bevelT w="144450" h="36350" prst="relaxedInset"/>
              <a:contourClr>
                <a:schemeClr val="bg1"/>
              </a:contourClr>
            </a:sp3d>
          </p:spPr>
          <p:style>
            <a:lnRef idx="1">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2">
              <a:schemeClr val="accent6">
                <a:alpha val="90000"/>
                <a:tint val="40000"/>
                <a:hueOff val="0"/>
                <a:satOff val="0"/>
                <a:lumOff val="0"/>
                <a:alphaOff val="0"/>
              </a:schemeClr>
            </a:effectRef>
            <a:fontRef idx="minor">
              <a:schemeClr val="dk1">
                <a:hueOff val="0"/>
                <a:satOff val="0"/>
                <a:lumOff val="0"/>
                <a:alphaOff val="0"/>
              </a:schemeClr>
            </a:fontRef>
          </p:style>
        </p:sp>
        <p:sp>
          <p:nvSpPr>
            <p:cNvPr id="18" name="Right Arrow 4"/>
            <p:cNvSpPr/>
            <p:nvPr/>
          </p:nvSpPr>
          <p:spPr>
            <a:xfrm>
              <a:off x="866514" y="1690942"/>
              <a:ext cx="949182" cy="1019370"/>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lIns="27940" tIns="6985" rIns="13970" bIns="6985" spcCol="1270" anchor="ctr"/>
            <a:lstStyle/>
            <a:p>
              <a:pPr marL="0" lvl="1" defTabSz="1317625">
                <a:lnSpc>
                  <a:spcPct val="90000"/>
                </a:lnSpc>
                <a:spcAft>
                  <a:spcPct val="15000"/>
                </a:spcAft>
                <a:buFontTx/>
                <a:buChar char="••"/>
                <a:defRPr/>
              </a:pPr>
              <a:r>
                <a:rPr lang="en-US" sz="1100" dirty="0"/>
                <a:t>No recombining</a:t>
              </a:r>
            </a:p>
            <a:p>
              <a:pPr marL="0" lvl="1" defTabSz="666750">
                <a:lnSpc>
                  <a:spcPct val="90000"/>
                </a:lnSpc>
                <a:spcAft>
                  <a:spcPct val="15000"/>
                </a:spcAft>
                <a:buFontTx/>
                <a:buChar char="••"/>
                <a:defRPr/>
              </a:pPr>
              <a:r>
                <a:rPr lang="en-US" sz="1100" dirty="0"/>
                <a:t>Same Origin-APOE-APOD-Destination</a:t>
              </a:r>
            </a:p>
          </p:txBody>
        </p:sp>
      </p:grpSp>
      <p:grpSp>
        <p:nvGrpSpPr>
          <p:cNvPr id="14" name="Group 13"/>
          <p:cNvGrpSpPr/>
          <p:nvPr/>
        </p:nvGrpSpPr>
        <p:grpSpPr>
          <a:xfrm>
            <a:off x="276295" y="1887395"/>
            <a:ext cx="832971" cy="832971"/>
            <a:chOff x="3372" y="1784142"/>
            <a:chExt cx="832971" cy="832971"/>
          </a:xfrm>
          <a:scene3d>
            <a:camera prst="orthographicFront"/>
            <a:lightRig rig="threePt" dir="t">
              <a:rot lat="0" lon="0" rev="7500000"/>
            </a:lightRig>
          </a:scene3d>
        </p:grpSpPr>
        <p:sp>
          <p:nvSpPr>
            <p:cNvPr id="15" name="Oval 14"/>
            <p:cNvSpPr/>
            <p:nvPr/>
          </p:nvSpPr>
          <p:spPr>
            <a:xfrm>
              <a:off x="3372" y="1784142"/>
              <a:ext cx="832971" cy="832971"/>
            </a:xfrm>
            <a:prstGeom prst="ellipse">
              <a:avLst/>
            </a:prstGeom>
            <a:sp3d prstMaterial="plastic">
              <a:bevelT w="127000" h="25400" prst="relaxedInset"/>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sp>
        <p:sp>
          <p:nvSpPr>
            <p:cNvPr id="16" name="Oval 6"/>
            <p:cNvSpPr/>
            <p:nvPr/>
          </p:nvSpPr>
          <p:spPr>
            <a:xfrm>
              <a:off x="125358" y="1906128"/>
              <a:ext cx="588999" cy="588999"/>
            </a:xfrm>
            <a:prstGeom prst="rect">
              <a:avLst/>
            </a:prstGeom>
            <a:sp3d/>
          </p:spPr>
          <p:style>
            <a:lnRef idx="0">
              <a:scrgbClr r="0" g="0" b="0"/>
            </a:lnRef>
            <a:fillRef idx="0">
              <a:scrgbClr r="0" g="0" b="0"/>
            </a:fillRef>
            <a:effectRef idx="0">
              <a:scrgbClr r="0" g="0" b="0"/>
            </a:effectRef>
            <a:fontRef idx="minor">
              <a:schemeClr val="lt1"/>
            </a:fontRef>
          </p:style>
          <p:txBody>
            <a:bodyPr lIns="7620" tIns="7620" rIns="7620" bIns="7620" spcCol="1270" anchor="ctr"/>
            <a:lstStyle/>
            <a:p>
              <a:pPr algn="ctr" defTabSz="533400">
                <a:lnSpc>
                  <a:spcPct val="90000"/>
                </a:lnSpc>
                <a:spcAft>
                  <a:spcPct val="35000"/>
                </a:spcAft>
                <a:defRPr/>
              </a:pPr>
              <a:r>
                <a:rPr lang="en-US" dirty="0"/>
                <a:t>Pallet Loading</a:t>
              </a:r>
            </a:p>
          </p:txBody>
        </p:sp>
      </p:grpSp>
      <p:grpSp>
        <p:nvGrpSpPr>
          <p:cNvPr id="19" name="Group 18"/>
          <p:cNvGrpSpPr/>
          <p:nvPr/>
        </p:nvGrpSpPr>
        <p:grpSpPr>
          <a:xfrm>
            <a:off x="660226" y="4082028"/>
            <a:ext cx="1945156" cy="1456244"/>
            <a:chOff x="380225" y="1472505"/>
            <a:chExt cx="1945156" cy="1456244"/>
          </a:xfrm>
          <a:scene3d>
            <a:camera prst="orthographicFront"/>
            <a:lightRig rig="threePt" dir="t">
              <a:rot lat="0" lon="0" rev="7500000"/>
            </a:lightRig>
          </a:scene3d>
        </p:grpSpPr>
        <p:sp>
          <p:nvSpPr>
            <p:cNvPr id="23" name="Right Arrow 22"/>
            <p:cNvSpPr/>
            <p:nvPr/>
          </p:nvSpPr>
          <p:spPr>
            <a:xfrm>
              <a:off x="380225" y="1472505"/>
              <a:ext cx="1945156" cy="1456244"/>
            </a:xfrm>
            <a:prstGeom prst="rightArrow">
              <a:avLst>
                <a:gd name="adj1" fmla="val 70000"/>
                <a:gd name="adj2" fmla="val 50000"/>
              </a:avLst>
            </a:prstGeom>
            <a:sp3d z="-152400" extrusionH="63500" prstMaterial="dkEdge">
              <a:bevelT w="144450" h="36350" prst="relaxedInset"/>
              <a:contourClr>
                <a:schemeClr val="bg1"/>
              </a:contourClr>
            </a:sp3d>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sp>
        <p:sp>
          <p:nvSpPr>
            <p:cNvPr id="24" name="Right Arrow 4"/>
            <p:cNvSpPr/>
            <p:nvPr/>
          </p:nvSpPr>
          <p:spPr>
            <a:xfrm>
              <a:off x="866514" y="1690942"/>
              <a:ext cx="949182" cy="1019370"/>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lIns="27940" tIns="6985" rIns="13970" bIns="6985" spcCol="1270" anchor="ctr"/>
            <a:lstStyle/>
            <a:p>
              <a:pPr marL="0" lvl="1" defTabSz="1317625">
                <a:lnSpc>
                  <a:spcPct val="90000"/>
                </a:lnSpc>
                <a:spcAft>
                  <a:spcPct val="15000"/>
                </a:spcAft>
                <a:buFontTx/>
                <a:buChar char="••"/>
                <a:defRPr/>
              </a:pPr>
              <a:r>
                <a:rPr lang="en-US" sz="1100" dirty="0"/>
                <a:t>No recombining</a:t>
              </a:r>
            </a:p>
            <a:p>
              <a:pPr marL="0" lvl="1" defTabSz="666750">
                <a:lnSpc>
                  <a:spcPct val="90000"/>
                </a:lnSpc>
                <a:spcAft>
                  <a:spcPct val="15000"/>
                </a:spcAft>
                <a:buFontTx/>
                <a:buChar char="••"/>
                <a:defRPr/>
              </a:pPr>
              <a:r>
                <a:rPr lang="en-US" sz="1100" dirty="0"/>
                <a:t>Same Origin-SPOE-SPOD-Destination</a:t>
              </a:r>
            </a:p>
          </p:txBody>
        </p:sp>
      </p:grpSp>
      <p:grpSp>
        <p:nvGrpSpPr>
          <p:cNvPr id="20" name="Group 19"/>
          <p:cNvGrpSpPr/>
          <p:nvPr/>
        </p:nvGrpSpPr>
        <p:grpSpPr>
          <a:xfrm>
            <a:off x="283373" y="4393665"/>
            <a:ext cx="832971" cy="832971"/>
            <a:chOff x="3372" y="1784142"/>
            <a:chExt cx="832971" cy="832971"/>
          </a:xfrm>
          <a:scene3d>
            <a:camera prst="orthographicFront"/>
            <a:lightRig rig="threePt" dir="t">
              <a:rot lat="0" lon="0" rev="7500000"/>
            </a:lightRig>
          </a:scene3d>
        </p:grpSpPr>
        <p:sp>
          <p:nvSpPr>
            <p:cNvPr id="21" name="Oval 20"/>
            <p:cNvSpPr/>
            <p:nvPr/>
          </p:nvSpPr>
          <p:spPr>
            <a:xfrm>
              <a:off x="3372" y="1784142"/>
              <a:ext cx="832971" cy="832971"/>
            </a:xfrm>
            <a:prstGeom prst="ellipse">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2" name="Oval 6"/>
            <p:cNvSpPr/>
            <p:nvPr/>
          </p:nvSpPr>
          <p:spPr>
            <a:xfrm>
              <a:off x="125358" y="1906128"/>
              <a:ext cx="588999" cy="588999"/>
            </a:xfrm>
            <a:prstGeom prst="rect">
              <a:avLst/>
            </a:prstGeom>
            <a:sp3d/>
          </p:spPr>
          <p:style>
            <a:lnRef idx="0">
              <a:scrgbClr r="0" g="0" b="0"/>
            </a:lnRef>
            <a:fillRef idx="0">
              <a:scrgbClr r="0" g="0" b="0"/>
            </a:fillRef>
            <a:effectRef idx="0">
              <a:scrgbClr r="0" g="0" b="0"/>
            </a:effectRef>
            <a:fontRef idx="minor">
              <a:schemeClr val="lt1"/>
            </a:fontRef>
          </p:style>
          <p:txBody>
            <a:bodyPr lIns="6350" tIns="6350" rIns="6350" bIns="6350" spcCol="1270" anchor="ctr"/>
            <a:lstStyle/>
            <a:p>
              <a:pPr algn="ctr" defTabSz="444500">
                <a:lnSpc>
                  <a:spcPct val="90000"/>
                </a:lnSpc>
                <a:spcAft>
                  <a:spcPct val="35000"/>
                </a:spcAft>
                <a:defRPr/>
              </a:pPr>
              <a:r>
                <a:rPr lang="en-US" sz="1000" dirty="0"/>
                <a:t>Container Loading</a:t>
              </a:r>
            </a:p>
          </p:txBody>
        </p:sp>
      </p:grpSp>
      <p:grpSp>
        <p:nvGrpSpPr>
          <p:cNvPr id="40" name="Group 39"/>
          <p:cNvGrpSpPr>
            <a:grpSpLocks/>
          </p:cNvGrpSpPr>
          <p:nvPr/>
        </p:nvGrpSpPr>
        <p:grpSpPr bwMode="auto">
          <a:xfrm>
            <a:off x="261938" y="3927475"/>
            <a:ext cx="2408237" cy="2038350"/>
            <a:chOff x="261264" y="3927077"/>
            <a:chExt cx="2409434" cy="2038293"/>
          </a:xfrm>
        </p:grpSpPr>
        <p:sp>
          <p:nvSpPr>
            <p:cNvPr id="26" name="Rounded Rectangle 25"/>
            <p:cNvSpPr/>
            <p:nvPr/>
          </p:nvSpPr>
          <p:spPr bwMode="auto">
            <a:xfrm>
              <a:off x="261264" y="3927077"/>
              <a:ext cx="2409434" cy="2038293"/>
            </a:xfrm>
            <a:prstGeom prst="roundRect">
              <a:avLst/>
            </a:prstGeom>
            <a:noFill/>
            <a:ln w="25400" cap="flat" cmpd="sng" algn="ctr">
              <a:solidFill>
                <a:schemeClr val="accent1">
                  <a:lumMod val="75000"/>
                </a:schemeClr>
              </a:solidFill>
              <a:prstDash val="solid"/>
              <a:round/>
              <a:headEnd type="none" w="med" len="med"/>
              <a:tailEnd type="none" w="med" len="med"/>
            </a:ln>
            <a:effectLst/>
          </p:spPr>
          <p:txBody>
            <a:bodyPr wrap="none" lIns="45720" rIns="45720" anchor="ctr"/>
            <a:lstStyle/>
            <a:p>
              <a:pPr algn="ctr" eaLnBrk="0" hangingPunct="0">
                <a:defRPr/>
              </a:pPr>
              <a:endParaRPr lang="en-US" dirty="0"/>
            </a:p>
          </p:txBody>
        </p:sp>
        <p:sp>
          <p:nvSpPr>
            <p:cNvPr id="27" name="TextBox 26"/>
            <p:cNvSpPr txBox="1"/>
            <p:nvPr/>
          </p:nvSpPr>
          <p:spPr>
            <a:xfrm>
              <a:off x="852108" y="5533582"/>
              <a:ext cx="1097507" cy="400039"/>
            </a:xfrm>
            <a:prstGeom prst="rect">
              <a:avLst/>
            </a:prstGeom>
            <a:noFill/>
          </p:spPr>
          <p:txBody>
            <a:bodyPr wrap="none">
              <a:spAutoFit/>
            </a:bodyPr>
            <a:lstStyle/>
            <a:p>
              <a:pPr>
                <a:defRPr/>
              </a:pPr>
              <a:r>
                <a:rPr lang="en-US" sz="2000" dirty="0">
                  <a:solidFill>
                    <a:schemeClr val="accent5">
                      <a:lumMod val="75000"/>
                    </a:schemeClr>
                  </a:solidFill>
                </a:rPr>
                <a:t>Model 4</a:t>
              </a:r>
            </a:p>
          </p:txBody>
        </p:sp>
      </p:grpSp>
      <p:grpSp>
        <p:nvGrpSpPr>
          <p:cNvPr id="41" name="Group 40"/>
          <p:cNvGrpSpPr>
            <a:grpSpLocks/>
          </p:cNvGrpSpPr>
          <p:nvPr/>
        </p:nvGrpSpPr>
        <p:grpSpPr bwMode="auto">
          <a:xfrm>
            <a:off x="2720975" y="3927475"/>
            <a:ext cx="6770688" cy="2038350"/>
            <a:chOff x="2721434" y="3927074"/>
            <a:chExt cx="6770912" cy="2038296"/>
          </a:xfrm>
        </p:grpSpPr>
        <p:sp>
          <p:nvSpPr>
            <p:cNvPr id="11" name="Rounded Rectangle 10"/>
            <p:cNvSpPr/>
            <p:nvPr/>
          </p:nvSpPr>
          <p:spPr bwMode="auto">
            <a:xfrm>
              <a:off x="2721434" y="3927074"/>
              <a:ext cx="6770912" cy="2038296"/>
            </a:xfrm>
            <a:prstGeom prst="roundRect">
              <a:avLst/>
            </a:prstGeom>
            <a:noFill/>
            <a:ln w="25400" cap="flat" cmpd="sng" algn="ctr">
              <a:solidFill>
                <a:schemeClr val="accent1">
                  <a:lumMod val="75000"/>
                </a:schemeClr>
              </a:solidFill>
              <a:prstDash val="solid"/>
              <a:round/>
              <a:headEnd type="none" w="med" len="med"/>
              <a:tailEnd type="none" w="med" len="med"/>
            </a:ln>
            <a:effectLst/>
          </p:spPr>
          <p:txBody>
            <a:bodyPr wrap="none" lIns="45720" rIns="45720" anchor="ctr"/>
            <a:lstStyle/>
            <a:p>
              <a:pPr algn="ctr" eaLnBrk="0" hangingPunct="0">
                <a:defRPr/>
              </a:pPr>
              <a:endParaRPr lang="en-US" dirty="0"/>
            </a:p>
          </p:txBody>
        </p:sp>
        <p:sp>
          <p:nvSpPr>
            <p:cNvPr id="28" name="TextBox 27"/>
            <p:cNvSpPr txBox="1"/>
            <p:nvPr/>
          </p:nvSpPr>
          <p:spPr>
            <a:xfrm>
              <a:off x="5558391" y="5565331"/>
              <a:ext cx="1096998" cy="400039"/>
            </a:xfrm>
            <a:prstGeom prst="rect">
              <a:avLst/>
            </a:prstGeom>
            <a:noFill/>
          </p:spPr>
          <p:txBody>
            <a:bodyPr wrap="none">
              <a:spAutoFit/>
            </a:bodyPr>
            <a:lstStyle/>
            <a:p>
              <a:pPr>
                <a:defRPr/>
              </a:pPr>
              <a:r>
                <a:rPr lang="en-US" sz="2000" dirty="0">
                  <a:solidFill>
                    <a:schemeClr val="accent5">
                      <a:lumMod val="75000"/>
                    </a:schemeClr>
                  </a:solidFill>
                </a:rPr>
                <a:t>Model 5</a:t>
              </a:r>
            </a:p>
          </p:txBody>
        </p:sp>
      </p:grpSp>
      <p:grpSp>
        <p:nvGrpSpPr>
          <p:cNvPr id="38" name="Group 37"/>
          <p:cNvGrpSpPr>
            <a:grpSpLocks/>
          </p:cNvGrpSpPr>
          <p:nvPr/>
        </p:nvGrpSpPr>
        <p:grpSpPr bwMode="auto">
          <a:xfrm>
            <a:off x="261938" y="1520825"/>
            <a:ext cx="2408237" cy="1962150"/>
            <a:chOff x="261264" y="1521328"/>
            <a:chExt cx="2409434" cy="1962096"/>
          </a:xfrm>
        </p:grpSpPr>
        <p:sp>
          <p:nvSpPr>
            <p:cNvPr id="25" name="Rounded Rectangle 24"/>
            <p:cNvSpPr/>
            <p:nvPr/>
          </p:nvSpPr>
          <p:spPr bwMode="auto">
            <a:xfrm>
              <a:off x="261264" y="1521328"/>
              <a:ext cx="2409434" cy="1962096"/>
            </a:xfrm>
            <a:prstGeom prst="roundRect">
              <a:avLst/>
            </a:prstGeom>
            <a:noFill/>
            <a:ln w="25400" cap="flat" cmpd="sng" algn="ctr">
              <a:solidFill>
                <a:schemeClr val="accent6">
                  <a:lumMod val="50000"/>
                </a:schemeClr>
              </a:solidFill>
              <a:prstDash val="solid"/>
              <a:round/>
              <a:headEnd type="none" w="med" len="med"/>
              <a:tailEnd type="none" w="med" len="med"/>
            </a:ln>
            <a:effectLst/>
          </p:spPr>
          <p:txBody>
            <a:bodyPr wrap="none" lIns="45720" rIns="45720" anchor="ctr"/>
            <a:lstStyle/>
            <a:p>
              <a:pPr algn="ctr" eaLnBrk="0" hangingPunct="0">
                <a:defRPr/>
              </a:pPr>
              <a:endParaRPr lang="en-US" dirty="0"/>
            </a:p>
          </p:txBody>
        </p:sp>
        <p:sp>
          <p:nvSpPr>
            <p:cNvPr id="29" name="TextBox 28"/>
            <p:cNvSpPr txBox="1"/>
            <p:nvPr/>
          </p:nvSpPr>
          <p:spPr>
            <a:xfrm>
              <a:off x="831459" y="3032586"/>
              <a:ext cx="1095919" cy="400039"/>
            </a:xfrm>
            <a:prstGeom prst="rect">
              <a:avLst/>
            </a:prstGeom>
            <a:noFill/>
          </p:spPr>
          <p:txBody>
            <a:bodyPr wrap="none">
              <a:spAutoFit/>
            </a:bodyPr>
            <a:lstStyle/>
            <a:p>
              <a:pPr>
                <a:defRPr/>
              </a:pPr>
              <a:r>
                <a:rPr lang="en-US" sz="2000" dirty="0">
                  <a:solidFill>
                    <a:schemeClr val="accent6">
                      <a:lumMod val="50000"/>
                    </a:schemeClr>
                  </a:solidFill>
                </a:rPr>
                <a:t>Model 1</a:t>
              </a:r>
            </a:p>
          </p:txBody>
        </p:sp>
      </p:grpSp>
      <p:grpSp>
        <p:nvGrpSpPr>
          <p:cNvPr id="39" name="Group 38"/>
          <p:cNvGrpSpPr>
            <a:grpSpLocks/>
          </p:cNvGrpSpPr>
          <p:nvPr/>
        </p:nvGrpSpPr>
        <p:grpSpPr bwMode="auto">
          <a:xfrm>
            <a:off x="2720975" y="1520825"/>
            <a:ext cx="2243138" cy="1962150"/>
            <a:chOff x="2721434" y="1521327"/>
            <a:chExt cx="2242457" cy="1962097"/>
          </a:xfrm>
        </p:grpSpPr>
        <p:sp>
          <p:nvSpPr>
            <p:cNvPr id="10" name="Rounded Rectangle 9"/>
            <p:cNvSpPr/>
            <p:nvPr/>
          </p:nvSpPr>
          <p:spPr bwMode="auto">
            <a:xfrm>
              <a:off x="2721434" y="1521327"/>
              <a:ext cx="2242457" cy="1962097"/>
            </a:xfrm>
            <a:prstGeom prst="roundRect">
              <a:avLst/>
            </a:prstGeom>
            <a:noFill/>
            <a:ln w="25400" cap="flat" cmpd="sng" algn="ctr">
              <a:solidFill>
                <a:schemeClr val="accent6">
                  <a:lumMod val="50000"/>
                </a:schemeClr>
              </a:solidFill>
              <a:prstDash val="solid"/>
              <a:round/>
              <a:headEnd type="none" w="med" len="med"/>
              <a:tailEnd type="none" w="med" len="med"/>
            </a:ln>
            <a:effectLst/>
          </p:spPr>
          <p:txBody>
            <a:bodyPr wrap="none" lIns="45720" rIns="45720" anchor="ctr"/>
            <a:lstStyle/>
            <a:p>
              <a:pPr algn="ctr" eaLnBrk="0" hangingPunct="0">
                <a:defRPr/>
              </a:pPr>
              <a:endParaRPr lang="en-US" dirty="0"/>
            </a:p>
          </p:txBody>
        </p:sp>
        <p:sp>
          <p:nvSpPr>
            <p:cNvPr id="30" name="TextBox 29"/>
            <p:cNvSpPr txBox="1"/>
            <p:nvPr/>
          </p:nvSpPr>
          <p:spPr>
            <a:xfrm>
              <a:off x="3294348" y="3032586"/>
              <a:ext cx="1096629" cy="400039"/>
            </a:xfrm>
            <a:prstGeom prst="rect">
              <a:avLst/>
            </a:prstGeom>
            <a:noFill/>
          </p:spPr>
          <p:txBody>
            <a:bodyPr wrap="none">
              <a:spAutoFit/>
            </a:bodyPr>
            <a:lstStyle/>
            <a:p>
              <a:pPr>
                <a:defRPr/>
              </a:pPr>
              <a:r>
                <a:rPr lang="en-US" sz="2000" dirty="0">
                  <a:solidFill>
                    <a:schemeClr val="accent6">
                      <a:lumMod val="50000"/>
                    </a:schemeClr>
                  </a:solidFill>
                </a:rPr>
                <a:t>Model 2</a:t>
              </a:r>
            </a:p>
          </p:txBody>
        </p:sp>
      </p:grpSp>
      <p:grpSp>
        <p:nvGrpSpPr>
          <p:cNvPr id="42" name="Group 41"/>
          <p:cNvGrpSpPr>
            <a:grpSpLocks/>
          </p:cNvGrpSpPr>
          <p:nvPr/>
        </p:nvGrpSpPr>
        <p:grpSpPr bwMode="auto">
          <a:xfrm>
            <a:off x="5006975" y="1520825"/>
            <a:ext cx="4484688" cy="1962150"/>
            <a:chOff x="5007433" y="1521328"/>
            <a:chExt cx="4484914" cy="1962096"/>
          </a:xfrm>
        </p:grpSpPr>
        <p:sp>
          <p:nvSpPr>
            <p:cNvPr id="9" name="Rounded Rectangle 8"/>
            <p:cNvSpPr/>
            <p:nvPr/>
          </p:nvSpPr>
          <p:spPr bwMode="auto">
            <a:xfrm>
              <a:off x="5007433" y="1521328"/>
              <a:ext cx="4484914" cy="1962096"/>
            </a:xfrm>
            <a:prstGeom prst="roundRect">
              <a:avLst/>
            </a:prstGeom>
            <a:noFill/>
            <a:ln w="25400" cap="flat" cmpd="sng" algn="ctr">
              <a:solidFill>
                <a:schemeClr val="accent6">
                  <a:lumMod val="50000"/>
                </a:schemeClr>
              </a:solidFill>
              <a:prstDash val="solid"/>
              <a:round/>
              <a:headEnd type="none" w="med" len="med"/>
              <a:tailEnd type="none" w="med" len="med"/>
            </a:ln>
            <a:effectLst/>
          </p:spPr>
          <p:txBody>
            <a:bodyPr wrap="none" lIns="45720" rIns="45720" anchor="ctr"/>
            <a:lstStyle/>
            <a:p>
              <a:pPr algn="ctr" eaLnBrk="0" hangingPunct="0">
                <a:defRPr/>
              </a:pPr>
              <a:endParaRPr lang="en-US" dirty="0"/>
            </a:p>
          </p:txBody>
        </p:sp>
        <p:sp>
          <p:nvSpPr>
            <p:cNvPr id="31" name="TextBox 30"/>
            <p:cNvSpPr txBox="1"/>
            <p:nvPr/>
          </p:nvSpPr>
          <p:spPr>
            <a:xfrm>
              <a:off x="6701381" y="3032586"/>
              <a:ext cx="1097017" cy="400039"/>
            </a:xfrm>
            <a:prstGeom prst="rect">
              <a:avLst/>
            </a:prstGeom>
            <a:noFill/>
          </p:spPr>
          <p:txBody>
            <a:bodyPr wrap="none">
              <a:spAutoFit/>
            </a:bodyPr>
            <a:lstStyle/>
            <a:p>
              <a:pPr>
                <a:defRPr/>
              </a:pPr>
              <a:r>
                <a:rPr lang="en-US" sz="2000" dirty="0">
                  <a:solidFill>
                    <a:schemeClr val="accent6">
                      <a:lumMod val="50000"/>
                    </a:schemeClr>
                  </a:solidFill>
                </a:rPr>
                <a:t>Model 3</a:t>
              </a:r>
            </a:p>
          </p:txBody>
        </p:sp>
      </p:grpSp>
      <p:sp>
        <p:nvSpPr>
          <p:cNvPr id="35" name="Rectangle 34"/>
          <p:cNvSpPr/>
          <p:nvPr/>
        </p:nvSpPr>
        <p:spPr>
          <a:xfrm>
            <a:off x="-234151" y="1191408"/>
            <a:ext cx="2031325" cy="646331"/>
          </a:xfrm>
          <a:prstGeom prst="rect">
            <a:avLst/>
          </a:prstGeom>
          <a:noFill/>
          <a:scene3d>
            <a:camera prst="perspectiveContrastingRightFacing"/>
            <a:lightRig rig="threePt" dir="t"/>
          </a:scene3d>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Runtime</a:t>
            </a:r>
          </a:p>
        </p:txBody>
      </p:sp>
      <p:sp>
        <p:nvSpPr>
          <p:cNvPr id="36" name="Rectangle 35"/>
          <p:cNvSpPr/>
          <p:nvPr/>
        </p:nvSpPr>
        <p:spPr>
          <a:xfrm>
            <a:off x="-234151" y="3611388"/>
            <a:ext cx="2031325" cy="646331"/>
          </a:xfrm>
          <a:prstGeom prst="rect">
            <a:avLst/>
          </a:prstGeom>
          <a:noFill/>
          <a:scene3d>
            <a:camera prst="perspectiveContrastingRightFacing"/>
            <a:lightRig rig="threePt" dir="t"/>
          </a:scene3d>
        </p:spPr>
        <p:txBody>
          <a:bodyPr wrap="none">
            <a:spAutoFit/>
          </a:bodyPr>
          <a:lstStyle/>
          <a:p>
            <a:pPr algn="ctr">
              <a:defRPr/>
            </a:pPr>
            <a:r>
              <a:rPr lang="en-US" sz="36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Runtime</a:t>
            </a:r>
          </a:p>
        </p:txBody>
      </p:sp>
      <p:sp>
        <p:nvSpPr>
          <p:cNvPr id="37" name="Rectangle 36"/>
          <p:cNvSpPr/>
          <p:nvPr/>
        </p:nvSpPr>
        <p:spPr>
          <a:xfrm>
            <a:off x="7613043" y="1198162"/>
            <a:ext cx="2672527" cy="646331"/>
          </a:xfrm>
          <a:prstGeom prst="rect">
            <a:avLst/>
          </a:prstGeom>
          <a:noFill/>
          <a:scene3d>
            <a:camera prst="perspectiveContrastingLeftFacing"/>
            <a:lightRig rig="threePt" dir="t"/>
          </a:scene3d>
        </p:spPr>
        <p:txBody>
          <a:bodyPr wrap="none">
            <a:spAutoFit/>
            <a:scene3d>
              <a:camera prst="perspectiveContrastingLeftFacing"/>
              <a:lightRig rig="flat" dir="tl">
                <a:rot lat="0" lon="0" rev="6600000"/>
              </a:lightRig>
            </a:scene3d>
            <a:sp3d extrusionH="25400" contourW="8890">
              <a:bevelT w="38100" h="31750"/>
              <a:contourClr>
                <a:schemeClr val="accent2">
                  <a:shade val="75000"/>
                </a:schemeClr>
              </a:contourClr>
            </a:sp3d>
          </a:bodyPr>
          <a:lstStyle/>
          <a:p>
            <a:pPr algn="ctr">
              <a:defRPr/>
            </a:pP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Complexity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r="35448"/>
          <a:stretch>
            <a:fillRect/>
          </a:stretch>
        </p:blipFill>
        <p:spPr bwMode="auto">
          <a:xfrm>
            <a:off x="7254875" y="2664272"/>
            <a:ext cx="2613025" cy="1646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871" y="2693515"/>
            <a:ext cx="5453016" cy="2758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4" name="Freeform 1133"/>
          <p:cNvSpPr>
            <a:spLocks/>
          </p:cNvSpPr>
          <p:nvPr/>
        </p:nvSpPr>
        <p:spPr bwMode="auto">
          <a:xfrm rot="5400000">
            <a:off x="5807075" y="3382963"/>
            <a:ext cx="1336675" cy="1797050"/>
          </a:xfrm>
          <a:custGeom>
            <a:avLst/>
            <a:gdLst>
              <a:gd name="T0" fmla="*/ 8 w 2076"/>
              <a:gd name="T1" fmla="*/ 713 h 2128"/>
              <a:gd name="T2" fmla="*/ 0 w 2076"/>
              <a:gd name="T3" fmla="*/ 254 h 2128"/>
              <a:gd name="T4" fmla="*/ 447 w 2076"/>
              <a:gd name="T5" fmla="*/ 406 h 2128"/>
              <a:gd name="T6" fmla="*/ 351 w 2076"/>
              <a:gd name="T7" fmla="*/ 487 h 2128"/>
              <a:gd name="T8" fmla="*/ 450 w 2076"/>
              <a:gd name="T9" fmla="*/ 597 h 2128"/>
              <a:gd name="T10" fmla="*/ 551 w 2076"/>
              <a:gd name="T11" fmla="*/ 731 h 2128"/>
              <a:gd name="T12" fmla="*/ 631 w 2076"/>
              <a:gd name="T13" fmla="*/ 832 h 2128"/>
              <a:gd name="T14" fmla="*/ 718 w 2076"/>
              <a:gd name="T15" fmla="*/ 960 h 2128"/>
              <a:gd name="T16" fmla="*/ 812 w 2076"/>
              <a:gd name="T17" fmla="*/ 1122 h 2128"/>
              <a:gd name="T18" fmla="*/ 885 w 2076"/>
              <a:gd name="T19" fmla="*/ 1295 h 2128"/>
              <a:gd name="T20" fmla="*/ 886 w 2076"/>
              <a:gd name="T21" fmla="*/ 370 h 2128"/>
              <a:gd name="T22" fmla="*/ 766 w 2076"/>
              <a:gd name="T23" fmla="*/ 371 h 2128"/>
              <a:gd name="T24" fmla="*/ 1033 w 2076"/>
              <a:gd name="T25" fmla="*/ 0 h 2128"/>
              <a:gd name="T26" fmla="*/ 1302 w 2076"/>
              <a:gd name="T27" fmla="*/ 371 h 2128"/>
              <a:gd name="T28" fmla="*/ 1184 w 2076"/>
              <a:gd name="T29" fmla="*/ 369 h 2128"/>
              <a:gd name="T30" fmla="*/ 1184 w 2076"/>
              <a:gd name="T31" fmla="*/ 1306 h 2128"/>
              <a:gd name="T32" fmla="*/ 1262 w 2076"/>
              <a:gd name="T33" fmla="*/ 1128 h 2128"/>
              <a:gd name="T34" fmla="*/ 1336 w 2076"/>
              <a:gd name="T35" fmla="*/ 987 h 2128"/>
              <a:gd name="T36" fmla="*/ 1424 w 2076"/>
              <a:gd name="T37" fmla="*/ 858 h 2128"/>
              <a:gd name="T38" fmla="*/ 1527 w 2076"/>
              <a:gd name="T39" fmla="*/ 725 h 2128"/>
              <a:gd name="T40" fmla="*/ 1603 w 2076"/>
              <a:gd name="T41" fmla="*/ 620 h 2128"/>
              <a:gd name="T42" fmla="*/ 1718 w 2076"/>
              <a:gd name="T43" fmla="*/ 487 h 2128"/>
              <a:gd name="T44" fmla="*/ 1630 w 2076"/>
              <a:gd name="T45" fmla="*/ 406 h 2128"/>
              <a:gd name="T46" fmla="*/ 2076 w 2076"/>
              <a:gd name="T47" fmla="*/ 251 h 2128"/>
              <a:gd name="T48" fmla="*/ 2065 w 2076"/>
              <a:gd name="T49" fmla="*/ 713 h 2128"/>
              <a:gd name="T50" fmla="*/ 1954 w 2076"/>
              <a:gd name="T51" fmla="*/ 645 h 2128"/>
              <a:gd name="T52" fmla="*/ 1868 w 2076"/>
              <a:gd name="T53" fmla="*/ 775 h 2128"/>
              <a:gd name="T54" fmla="*/ 1766 w 2076"/>
              <a:gd name="T55" fmla="*/ 914 h 2128"/>
              <a:gd name="T56" fmla="*/ 1682 w 2076"/>
              <a:gd name="T57" fmla="*/ 1042 h 2128"/>
              <a:gd name="T58" fmla="*/ 1608 w 2076"/>
              <a:gd name="T59" fmla="*/ 1161 h 2128"/>
              <a:gd name="T60" fmla="*/ 1546 w 2076"/>
              <a:gd name="T61" fmla="*/ 1272 h 2128"/>
              <a:gd name="T62" fmla="*/ 1485 w 2076"/>
              <a:gd name="T63" fmla="*/ 1389 h 2128"/>
              <a:gd name="T64" fmla="*/ 1419 w 2076"/>
              <a:gd name="T65" fmla="*/ 1534 h 2128"/>
              <a:gd name="T66" fmla="*/ 1389 w 2076"/>
              <a:gd name="T67" fmla="*/ 1681 h 2128"/>
              <a:gd name="T68" fmla="*/ 1388 w 2076"/>
              <a:gd name="T69" fmla="*/ 2128 h 2128"/>
              <a:gd name="T70" fmla="*/ 693 w 2076"/>
              <a:gd name="T71" fmla="*/ 2128 h 2128"/>
              <a:gd name="T72" fmla="*/ 693 w 2076"/>
              <a:gd name="T73" fmla="*/ 1682 h 2128"/>
              <a:gd name="T74" fmla="*/ 662 w 2076"/>
              <a:gd name="T75" fmla="*/ 1534 h 2128"/>
              <a:gd name="T76" fmla="*/ 579 w 2076"/>
              <a:gd name="T77" fmla="*/ 1354 h 2128"/>
              <a:gd name="T78" fmla="*/ 511 w 2076"/>
              <a:gd name="T79" fmla="*/ 1236 h 2128"/>
              <a:gd name="T80" fmla="*/ 452 w 2076"/>
              <a:gd name="T81" fmla="*/ 1136 h 2128"/>
              <a:gd name="T82" fmla="*/ 380 w 2076"/>
              <a:gd name="T83" fmla="*/ 1018 h 2128"/>
              <a:gd name="T84" fmla="*/ 306 w 2076"/>
              <a:gd name="T85" fmla="*/ 907 h 2128"/>
              <a:gd name="T86" fmla="*/ 219 w 2076"/>
              <a:gd name="T87" fmla="*/ 785 h 2128"/>
              <a:gd name="T88" fmla="*/ 118 w 2076"/>
              <a:gd name="T89" fmla="*/ 641 h 2128"/>
              <a:gd name="T90" fmla="*/ 8 w 2076"/>
              <a:gd name="T91" fmla="*/ 713 h 212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076" h="2128">
                <a:moveTo>
                  <a:pt x="8" y="713"/>
                </a:moveTo>
                <a:lnTo>
                  <a:pt x="0" y="254"/>
                </a:lnTo>
                <a:lnTo>
                  <a:pt x="447" y="406"/>
                </a:lnTo>
                <a:lnTo>
                  <a:pt x="351" y="487"/>
                </a:lnTo>
                <a:lnTo>
                  <a:pt x="450" y="597"/>
                </a:lnTo>
                <a:lnTo>
                  <a:pt x="551" y="731"/>
                </a:lnTo>
                <a:lnTo>
                  <a:pt x="631" y="832"/>
                </a:lnTo>
                <a:lnTo>
                  <a:pt x="718" y="960"/>
                </a:lnTo>
                <a:lnTo>
                  <a:pt x="812" y="1122"/>
                </a:lnTo>
                <a:lnTo>
                  <a:pt x="885" y="1295"/>
                </a:lnTo>
                <a:lnTo>
                  <a:pt x="886" y="370"/>
                </a:lnTo>
                <a:lnTo>
                  <a:pt x="766" y="371"/>
                </a:lnTo>
                <a:lnTo>
                  <a:pt x="1033" y="0"/>
                </a:lnTo>
                <a:lnTo>
                  <a:pt x="1302" y="371"/>
                </a:lnTo>
                <a:lnTo>
                  <a:pt x="1184" y="369"/>
                </a:lnTo>
                <a:lnTo>
                  <a:pt x="1184" y="1306"/>
                </a:lnTo>
                <a:lnTo>
                  <a:pt x="1262" y="1128"/>
                </a:lnTo>
                <a:lnTo>
                  <a:pt x="1336" y="987"/>
                </a:lnTo>
                <a:lnTo>
                  <a:pt x="1424" y="858"/>
                </a:lnTo>
                <a:lnTo>
                  <a:pt x="1527" y="725"/>
                </a:lnTo>
                <a:lnTo>
                  <a:pt x="1603" y="620"/>
                </a:lnTo>
                <a:lnTo>
                  <a:pt x="1718" y="487"/>
                </a:lnTo>
                <a:lnTo>
                  <a:pt x="1630" y="406"/>
                </a:lnTo>
                <a:lnTo>
                  <a:pt x="2076" y="251"/>
                </a:lnTo>
                <a:lnTo>
                  <a:pt x="2065" y="713"/>
                </a:lnTo>
                <a:lnTo>
                  <a:pt x="1954" y="645"/>
                </a:lnTo>
                <a:lnTo>
                  <a:pt x="1868" y="775"/>
                </a:lnTo>
                <a:lnTo>
                  <a:pt x="1766" y="914"/>
                </a:lnTo>
                <a:lnTo>
                  <a:pt x="1682" y="1042"/>
                </a:lnTo>
                <a:lnTo>
                  <a:pt x="1608" y="1161"/>
                </a:lnTo>
                <a:lnTo>
                  <a:pt x="1546" y="1272"/>
                </a:lnTo>
                <a:lnTo>
                  <a:pt x="1485" y="1389"/>
                </a:lnTo>
                <a:lnTo>
                  <a:pt x="1419" y="1534"/>
                </a:lnTo>
                <a:lnTo>
                  <a:pt x="1389" y="1681"/>
                </a:lnTo>
                <a:lnTo>
                  <a:pt x="1388" y="2128"/>
                </a:lnTo>
                <a:lnTo>
                  <a:pt x="693" y="2128"/>
                </a:lnTo>
                <a:lnTo>
                  <a:pt x="693" y="1682"/>
                </a:lnTo>
                <a:lnTo>
                  <a:pt x="662" y="1534"/>
                </a:lnTo>
                <a:lnTo>
                  <a:pt x="579" y="1354"/>
                </a:lnTo>
                <a:lnTo>
                  <a:pt x="511" y="1236"/>
                </a:lnTo>
                <a:lnTo>
                  <a:pt x="452" y="1136"/>
                </a:lnTo>
                <a:lnTo>
                  <a:pt x="380" y="1018"/>
                </a:lnTo>
                <a:lnTo>
                  <a:pt x="306" y="907"/>
                </a:lnTo>
                <a:lnTo>
                  <a:pt x="219" y="785"/>
                </a:lnTo>
                <a:lnTo>
                  <a:pt x="118" y="641"/>
                </a:lnTo>
                <a:lnTo>
                  <a:pt x="8" y="713"/>
                </a:lnTo>
                <a:close/>
              </a:path>
            </a:pathLst>
          </a:custGeom>
          <a:solidFill>
            <a:schemeClr val="accent2"/>
          </a:solidFill>
          <a:ln w="9525" cmpd="sng">
            <a:solidFill>
              <a:srgbClr val="000000"/>
            </a:solidFill>
            <a:round/>
            <a:headEnd/>
            <a:tailEnd/>
          </a:ln>
          <a:effectLst>
            <a:outerShdw dist="35921" dir="2700000" algn="ctr" rotWithShape="0">
              <a:srgbClr val="000000"/>
            </a:outerShdw>
          </a:effectLst>
        </p:spPr>
        <p:txBody>
          <a:bodyPr/>
          <a:lstStyle/>
          <a:p>
            <a:endParaRPr lang="en-US" dirty="0"/>
          </a:p>
        </p:txBody>
      </p:sp>
      <p:sp>
        <p:nvSpPr>
          <p:cNvPr id="23555" name="Title 1"/>
          <p:cNvSpPr>
            <a:spLocks/>
          </p:cNvSpPr>
          <p:nvPr/>
        </p:nvSpPr>
        <p:spPr bwMode="auto">
          <a:xfrm>
            <a:off x="457200" y="369888"/>
            <a:ext cx="89852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marL="2062163" indent="-2062163" eaLnBrk="0" hangingPunct="0">
              <a:lnSpc>
                <a:spcPct val="90000"/>
              </a:lnSpc>
            </a:pPr>
            <a:r>
              <a:rPr lang="en-US" sz="2800" b="1" dirty="0"/>
              <a:t>Model Development: </a:t>
            </a:r>
            <a:r>
              <a:rPr lang="en-US" sz="2800" dirty="0"/>
              <a:t>ExtendSim was the primary component that drove functionality</a:t>
            </a:r>
            <a:endParaRPr lang="en-US" sz="2200" dirty="0"/>
          </a:p>
        </p:txBody>
      </p:sp>
      <p:sp>
        <p:nvSpPr>
          <p:cNvPr id="23556" name="Content Placeholder 2"/>
          <p:cNvSpPr txBox="1">
            <a:spLocks/>
          </p:cNvSpPr>
          <p:nvPr/>
        </p:nvSpPr>
        <p:spPr bwMode="auto">
          <a:xfrm>
            <a:off x="688975" y="1304047"/>
            <a:ext cx="8285163" cy="159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34950" indent="-234950" eaLnBrk="0" hangingPunct="0">
              <a:defRPr sz="1200">
                <a:solidFill>
                  <a:schemeClr val="tx1"/>
                </a:solidFill>
                <a:latin typeface="Arial" charset="0"/>
              </a:defRPr>
            </a:lvl1pPr>
            <a:lvl2pPr indent="-220663"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spcBef>
                <a:spcPct val="100000"/>
              </a:spcBef>
              <a:buClr>
                <a:srgbClr val="0B1F65"/>
              </a:buClr>
              <a:buFont typeface="Wingdings" pitchFamily="2" charset="2"/>
              <a:buChar char="Ø"/>
            </a:pPr>
            <a:r>
              <a:rPr lang="en-US" sz="1600" dirty="0" smtClean="0"/>
              <a:t>ExtendSim</a:t>
            </a:r>
            <a:r>
              <a:rPr lang="en-US" sz="1600" dirty="0"/>
              <a:t> </a:t>
            </a:r>
            <a:r>
              <a:rPr lang="en-US" sz="1600" dirty="0" smtClean="0"/>
              <a:t>acted as the “brain” of the model, driving logic and data flow</a:t>
            </a:r>
          </a:p>
          <a:p>
            <a:pPr lvl="1">
              <a:lnSpc>
                <a:spcPct val="90000"/>
              </a:lnSpc>
              <a:spcBef>
                <a:spcPct val="40000"/>
              </a:spcBef>
              <a:buClr>
                <a:srgbClr val="0B1F65"/>
              </a:buClr>
              <a:buFont typeface="Arial" charset="0"/>
              <a:buChar char="‒"/>
            </a:pPr>
            <a:r>
              <a:rPr lang="en-US" sz="1400" dirty="0" smtClean="0"/>
              <a:t>We were able to create custom code, which allowed us to meet the unique rule sets of the scenario while utilizing the out-of-the box capabilities such as pre-built blocks, event-logging, and import/export functionality.</a:t>
            </a:r>
            <a:endParaRPr lang="en-US" sz="1600" dirty="0"/>
          </a:p>
          <a:p>
            <a:pPr lvl="1">
              <a:lnSpc>
                <a:spcPct val="90000"/>
              </a:lnSpc>
              <a:spcBef>
                <a:spcPct val="40000"/>
              </a:spcBef>
              <a:buClr>
                <a:srgbClr val="0B1F65"/>
              </a:buClr>
              <a:buFont typeface="Arial" charset="0"/>
              <a:buChar char="‒"/>
            </a:pPr>
            <a:r>
              <a:rPr lang="en-US" sz="1400" dirty="0" smtClean="0"/>
              <a:t>The database within ExtendSim also served as our main repository for all model variables, inputs, and outputs. The database feeds all the external software applications.</a:t>
            </a:r>
            <a:endParaRPr lang="en-US" sz="1400" dirty="0"/>
          </a:p>
        </p:txBody>
      </p:sp>
      <p:pic>
        <p:nvPicPr>
          <p:cNvPr id="9" name="Picture 38"/>
          <p:cNvPicPr>
            <a:picLocks noChangeAspect="1" noChangeArrowheads="1"/>
          </p:cNvPicPr>
          <p:nvPr/>
        </p:nvPicPr>
        <p:blipFill>
          <a:blip r:embed="rId5" cstate="print"/>
          <a:srcRect l="1283" t="157"/>
          <a:stretch>
            <a:fillRect/>
          </a:stretch>
        </p:blipFill>
        <p:spPr bwMode="auto">
          <a:xfrm>
            <a:off x="2904490" y="4171950"/>
            <a:ext cx="2572385" cy="1896360"/>
          </a:xfrm>
          <a:prstGeom prst="rect">
            <a:avLst/>
          </a:prstGeom>
          <a:noFill/>
          <a:ln w="9525">
            <a:solidFill>
              <a:schemeClr val="accent1">
                <a:lumMod val="50000"/>
              </a:schemeClr>
            </a:solidFill>
            <a:miter lim="800000"/>
            <a:headEnd/>
            <a:tailEnd/>
          </a:ln>
        </p:spPr>
      </p:pic>
      <p:pic>
        <p:nvPicPr>
          <p:cNvPr id="2355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3600" y="3448050"/>
            <a:ext cx="1606550" cy="582613"/>
          </a:xfrm>
          <a:prstGeom prst="rect">
            <a:avLst/>
          </a:prstGeom>
          <a:noFill/>
          <a:ln w="9525">
            <a:solidFill>
              <a:srgbClr val="0B1F65"/>
            </a:solidFill>
            <a:miter lim="800000"/>
            <a:headEnd/>
            <a:tailEnd/>
          </a:ln>
          <a:extLst>
            <a:ext uri="{909E8E84-426E-40DD-AFC4-6F175D3DCCD1}">
              <a14:hiddenFill xmlns:a14="http://schemas.microsoft.com/office/drawing/2010/main">
                <a:solidFill>
                  <a:srgbClr val="FFFFFF"/>
                </a:solidFill>
              </a14:hiddenFill>
            </a:ext>
          </a:extLst>
        </p:spPr>
      </p:pic>
      <p:pic>
        <p:nvPicPr>
          <p:cNvPr id="23560"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1087" y="3668713"/>
            <a:ext cx="2260600" cy="1346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356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32350" y="3763963"/>
            <a:ext cx="1290638" cy="815975"/>
          </a:xfrm>
          <a:prstGeom prst="rect">
            <a:avLst/>
          </a:prstGeom>
          <a:noFill/>
          <a:ln w="9525">
            <a:solidFill>
              <a:srgbClr val="0B1F65"/>
            </a:solidFill>
            <a:miter lim="800000"/>
            <a:headEnd/>
            <a:tailEnd/>
          </a:ln>
          <a:extLst>
            <a:ext uri="{909E8E84-426E-40DD-AFC4-6F175D3DCCD1}">
              <a14:hiddenFill xmlns:a14="http://schemas.microsoft.com/office/drawing/2010/main">
                <a:solidFill>
                  <a:srgbClr val="FFFFFF"/>
                </a:solidFill>
              </a14:hiddenFill>
            </a:ext>
          </a:extLst>
        </p:spPr>
      </p:pic>
      <p:pic>
        <p:nvPicPr>
          <p:cNvPr id="23563"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49738" y="4341813"/>
            <a:ext cx="2078037" cy="608012"/>
          </a:xfrm>
          <a:prstGeom prst="rect">
            <a:avLst/>
          </a:prstGeom>
          <a:noFill/>
          <a:ln w="9525">
            <a:solidFill>
              <a:srgbClr val="0B1F65"/>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54875" y="4645819"/>
            <a:ext cx="2006930" cy="14933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02737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72" name="Group 40"/>
          <p:cNvGraphicFramePr>
            <a:graphicFrameLocks noGrp="1"/>
          </p:cNvGraphicFramePr>
          <p:nvPr/>
        </p:nvGraphicFramePr>
        <p:xfrm>
          <a:off x="2154238" y="1228725"/>
          <a:ext cx="5319712" cy="6613864"/>
        </p:xfrm>
        <a:graphic>
          <a:graphicData uri="http://schemas.openxmlformats.org/drawingml/2006/table">
            <a:tbl>
              <a:tblPr/>
              <a:tblGrid>
                <a:gridCol w="5319712"/>
              </a:tblGrid>
              <a:tr h="3642010">
                <a:tc>
                  <a:txBody>
                    <a:bodyPr/>
                    <a:lstStyle/>
                    <a:p>
                      <a:pPr marL="0" indent="0">
                        <a:spcAft>
                          <a:spcPts val="1200"/>
                        </a:spcAft>
                        <a:buFont typeface="Wingdings" pitchFamily="2" charset="2"/>
                        <a:buNone/>
                      </a:pPr>
                      <a:r>
                        <a:rPr lang="en-US" sz="2400" b="1" dirty="0" smtClean="0"/>
                        <a:t>AGENDA</a:t>
                      </a:r>
                    </a:p>
                    <a:p>
                      <a:pPr marL="285750" indent="-285750">
                        <a:spcBef>
                          <a:spcPts val="600"/>
                        </a:spcBef>
                        <a:spcAft>
                          <a:spcPts val="600"/>
                        </a:spcAft>
                        <a:buClr>
                          <a:srgbClr val="002060"/>
                        </a:buClr>
                        <a:buFont typeface="Wingdings" pitchFamily="2" charset="2"/>
                        <a:buChar char="Ø"/>
                      </a:pPr>
                      <a:r>
                        <a:rPr lang="en-US" sz="2400" dirty="0" smtClean="0"/>
                        <a:t>Project</a:t>
                      </a:r>
                      <a:r>
                        <a:rPr lang="en-US" sz="2400" baseline="0" dirty="0" smtClean="0"/>
                        <a:t> Overview</a:t>
                      </a:r>
                    </a:p>
                    <a:p>
                      <a:pPr marL="285750" indent="-285750">
                        <a:spcBef>
                          <a:spcPts val="600"/>
                        </a:spcBef>
                        <a:spcAft>
                          <a:spcPts val="600"/>
                        </a:spcAft>
                        <a:buClr>
                          <a:srgbClr val="002060"/>
                        </a:buClr>
                        <a:buFont typeface="Wingdings" pitchFamily="2" charset="2"/>
                        <a:buChar char="Ø"/>
                      </a:pPr>
                      <a:r>
                        <a:rPr lang="en-US" sz="2400" baseline="0" dirty="0" smtClean="0"/>
                        <a:t>Approach</a:t>
                      </a:r>
                    </a:p>
                    <a:p>
                      <a:pPr marL="285750" indent="-285750">
                        <a:spcBef>
                          <a:spcPts val="600"/>
                        </a:spcBef>
                        <a:spcAft>
                          <a:spcPts val="600"/>
                        </a:spcAft>
                        <a:buClr>
                          <a:srgbClr val="002060"/>
                        </a:buClr>
                        <a:buFont typeface="Wingdings" pitchFamily="2" charset="2"/>
                        <a:buChar char="Ø"/>
                      </a:pPr>
                      <a:r>
                        <a:rPr lang="en-US" sz="2400" baseline="0" dirty="0" smtClean="0"/>
                        <a:t>Integration</a:t>
                      </a:r>
                    </a:p>
                    <a:p>
                      <a:pPr marL="285750" indent="-285750">
                        <a:spcBef>
                          <a:spcPts val="600"/>
                        </a:spcBef>
                        <a:spcAft>
                          <a:spcPts val="600"/>
                        </a:spcAft>
                        <a:buClr>
                          <a:srgbClr val="002060"/>
                        </a:buClr>
                        <a:buFont typeface="Wingdings" pitchFamily="2" charset="2"/>
                        <a:buChar char="Ø"/>
                      </a:pPr>
                      <a:r>
                        <a:rPr lang="en-US" sz="2400" baseline="0" dirty="0" smtClean="0"/>
                        <a:t>Model Development</a:t>
                      </a:r>
                    </a:p>
                    <a:p>
                      <a:pPr marL="285750" indent="-285750">
                        <a:spcBef>
                          <a:spcPts val="600"/>
                        </a:spcBef>
                        <a:spcAft>
                          <a:spcPts val="600"/>
                        </a:spcAft>
                        <a:buClr>
                          <a:srgbClr val="002060"/>
                        </a:buClr>
                        <a:buFont typeface="Wingdings" pitchFamily="2" charset="2"/>
                        <a:buChar char="Ø"/>
                      </a:pPr>
                      <a:r>
                        <a:rPr lang="en-US" sz="2400" baseline="0" dirty="0" smtClean="0"/>
                        <a:t>Output and Analysis</a:t>
                      </a:r>
                    </a:p>
                    <a:p>
                      <a:pPr marL="285750" indent="-285750">
                        <a:spcBef>
                          <a:spcPts val="600"/>
                        </a:spcBef>
                        <a:spcAft>
                          <a:spcPts val="600"/>
                        </a:spcAft>
                        <a:buClr>
                          <a:srgbClr val="002060"/>
                        </a:buClr>
                        <a:buFont typeface="Wingdings" pitchFamily="2" charset="2"/>
                        <a:buChar char="Ø"/>
                      </a:pPr>
                      <a:r>
                        <a:rPr lang="en-US" sz="2400" baseline="0" dirty="0" smtClean="0"/>
                        <a:t>Q&amp;A</a:t>
                      </a:r>
                      <a:endParaRPr lang="en-US" sz="24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a:noFill/>
                    </a:lnR>
                    <a:lnT>
                      <a:noFill/>
                    </a:lnT>
                    <a:lnB>
                      <a:noFill/>
                    </a:lnB>
                    <a:lnTlToBr>
                      <a:noFill/>
                    </a:lnTlToBr>
                    <a:lnBlToTr>
                      <a:noFill/>
                    </a:lnBlToTr>
                    <a:noFill/>
                  </a:tcPr>
                </a:tc>
              </a:tr>
            </a:tbl>
          </a:graphicData>
        </a:graphic>
      </p:graphicFrame>
      <p:sp>
        <p:nvSpPr>
          <p:cNvPr id="2" name="Rounded Rectangle 1"/>
          <p:cNvSpPr>
            <a:spLocks noChangeArrowheads="1"/>
          </p:cNvSpPr>
          <p:nvPr/>
        </p:nvSpPr>
        <p:spPr bwMode="auto">
          <a:xfrm>
            <a:off x="2093913" y="3894138"/>
            <a:ext cx="5370512" cy="457200"/>
          </a:xfrm>
          <a:prstGeom prst="roundRect">
            <a:avLst>
              <a:gd name="adj" fmla="val 16667"/>
            </a:avLst>
          </a:prstGeom>
          <a:noFill/>
          <a:ln w="508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pPr algn="ctr" eaLnBrk="0" hangingPunct="0"/>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p:cNvSpPr>
          <p:nvPr/>
        </p:nvSpPr>
        <p:spPr bwMode="auto">
          <a:xfrm>
            <a:off x="457200" y="369888"/>
            <a:ext cx="89852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marL="1317625" indent="-1317625" eaLnBrk="0" hangingPunct="0">
              <a:lnSpc>
                <a:spcPct val="90000"/>
              </a:lnSpc>
            </a:pPr>
            <a:r>
              <a:rPr lang="en-US" sz="2800" b="1" dirty="0"/>
              <a:t>Output and Analysis: </a:t>
            </a:r>
            <a:r>
              <a:rPr lang="en-US" sz="2800" dirty="0"/>
              <a:t>Output data can be as detailed as needed, but can also be cleanly summarized</a:t>
            </a:r>
            <a:endParaRPr lang="en-US" sz="2200" dirty="0"/>
          </a:p>
        </p:txBody>
      </p:sp>
      <p:sp>
        <p:nvSpPr>
          <p:cNvPr id="25603" name="Content Placeholder 2"/>
          <p:cNvSpPr txBox="1">
            <a:spLocks/>
          </p:cNvSpPr>
          <p:nvPr/>
        </p:nvSpPr>
        <p:spPr bwMode="auto">
          <a:xfrm>
            <a:off x="688975" y="1198821"/>
            <a:ext cx="8285163" cy="486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34950" indent="-234950" eaLnBrk="0" hangingPunct="0">
              <a:defRPr sz="1200">
                <a:solidFill>
                  <a:schemeClr val="tx1"/>
                </a:solidFill>
                <a:latin typeface="Arial" charset="0"/>
              </a:defRPr>
            </a:lvl1pPr>
            <a:lvl2pPr indent="-220663"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spcBef>
                <a:spcPct val="100000"/>
              </a:spcBef>
              <a:buClr>
                <a:srgbClr val="0B1F65"/>
              </a:buClr>
              <a:buFont typeface="Wingdings" pitchFamily="2" charset="2"/>
              <a:buChar char="Ø"/>
            </a:pPr>
            <a:r>
              <a:rPr lang="en-US" sz="1600" b="1" dirty="0"/>
              <a:t>The model currently produces over 20 excel sheets of detailed information containing</a:t>
            </a:r>
          </a:p>
          <a:p>
            <a:pPr lvl="1">
              <a:lnSpc>
                <a:spcPct val="90000"/>
              </a:lnSpc>
              <a:spcBef>
                <a:spcPct val="40000"/>
              </a:spcBef>
              <a:buClr>
                <a:srgbClr val="0B1F65"/>
              </a:buClr>
              <a:buFont typeface="Arial" charset="0"/>
              <a:buChar char="‒"/>
            </a:pPr>
            <a:r>
              <a:rPr lang="en-US" sz="1400" dirty="0"/>
              <a:t>Pallet Contents (each commodity, commodity quantity, total weight, RDD, delivery time etc)</a:t>
            </a:r>
          </a:p>
          <a:p>
            <a:pPr lvl="1">
              <a:lnSpc>
                <a:spcPct val="90000"/>
              </a:lnSpc>
              <a:spcBef>
                <a:spcPct val="40000"/>
              </a:spcBef>
              <a:buClr>
                <a:srgbClr val="0B1F65"/>
              </a:buClr>
              <a:buFont typeface="Arial" charset="0"/>
              <a:buChar char="‒"/>
            </a:pPr>
            <a:r>
              <a:rPr lang="en-US" sz="1400" dirty="0"/>
              <a:t>Container Contents (each commodity, commodity quantity, total weight, RDD, delivery time etc)</a:t>
            </a:r>
          </a:p>
          <a:p>
            <a:pPr lvl="1">
              <a:lnSpc>
                <a:spcPct val="90000"/>
              </a:lnSpc>
              <a:spcBef>
                <a:spcPct val="40000"/>
              </a:spcBef>
              <a:buClr>
                <a:srgbClr val="0B1F65"/>
              </a:buClr>
              <a:buFont typeface="Arial" charset="0"/>
              <a:buChar char="‒"/>
            </a:pPr>
            <a:r>
              <a:rPr lang="en-US" sz="1400" dirty="0"/>
              <a:t>Vehicle Contents (Number of pallets/containers, Specific pallet/container, weight, RDD, etc)</a:t>
            </a:r>
          </a:p>
          <a:p>
            <a:pPr lvl="1">
              <a:lnSpc>
                <a:spcPct val="90000"/>
              </a:lnSpc>
              <a:spcBef>
                <a:spcPct val="40000"/>
              </a:spcBef>
              <a:buClr>
                <a:srgbClr val="0B1F65"/>
              </a:buClr>
              <a:buFont typeface="Arial" charset="0"/>
              <a:buChar char="‒"/>
            </a:pPr>
            <a:r>
              <a:rPr lang="en-US" sz="1400" dirty="0" smtClean="0"/>
              <a:t>End-to-End Pallet </a:t>
            </a:r>
            <a:r>
              <a:rPr lang="en-US" sz="1400" dirty="0"/>
              <a:t>path (each node </a:t>
            </a:r>
            <a:r>
              <a:rPr lang="en-US" sz="1400" dirty="0" smtClean="0"/>
              <a:t>through distribution, </a:t>
            </a:r>
            <a:r>
              <a:rPr lang="en-US" sz="1400" dirty="0"/>
              <a:t>duration at node)</a:t>
            </a:r>
          </a:p>
          <a:p>
            <a:pPr lvl="1">
              <a:lnSpc>
                <a:spcPct val="90000"/>
              </a:lnSpc>
              <a:spcBef>
                <a:spcPct val="40000"/>
              </a:spcBef>
              <a:buClr>
                <a:srgbClr val="0B1F65"/>
              </a:buClr>
              <a:buFont typeface="Arial" charset="0"/>
              <a:buChar char="‒"/>
            </a:pPr>
            <a:r>
              <a:rPr lang="en-US" sz="1400" dirty="0" smtClean="0"/>
              <a:t>End-to-End Container </a:t>
            </a:r>
            <a:r>
              <a:rPr lang="en-US" sz="1400" dirty="0"/>
              <a:t>path (each </a:t>
            </a:r>
            <a:r>
              <a:rPr lang="en-US" sz="1400" dirty="0" smtClean="0"/>
              <a:t>node through distribution, </a:t>
            </a:r>
            <a:r>
              <a:rPr lang="en-US" sz="1400" dirty="0"/>
              <a:t>duration at node)</a:t>
            </a:r>
          </a:p>
          <a:p>
            <a:pPr lvl="1">
              <a:lnSpc>
                <a:spcPct val="90000"/>
              </a:lnSpc>
              <a:spcBef>
                <a:spcPct val="40000"/>
              </a:spcBef>
              <a:buClr>
                <a:srgbClr val="0B1F65"/>
              </a:buClr>
              <a:buFont typeface="Arial" charset="0"/>
              <a:buChar char="‒"/>
            </a:pPr>
            <a:r>
              <a:rPr lang="en-US" sz="1400" dirty="0"/>
              <a:t>Nodal details (Max NEW/day, average vehicle wait time, number of total vehicles)</a:t>
            </a:r>
          </a:p>
          <a:p>
            <a:pPr lvl="1">
              <a:lnSpc>
                <a:spcPct val="90000"/>
              </a:lnSpc>
              <a:spcBef>
                <a:spcPct val="40000"/>
              </a:spcBef>
              <a:buClr>
                <a:srgbClr val="0B1F65"/>
              </a:buClr>
              <a:buFont typeface="Arial" charset="0"/>
              <a:buChar char="‒"/>
            </a:pPr>
            <a:r>
              <a:rPr lang="en-US" sz="1400" dirty="0"/>
              <a:t>Number of trucks needed for each Origin/day</a:t>
            </a:r>
          </a:p>
          <a:p>
            <a:pPr lvl="1">
              <a:lnSpc>
                <a:spcPct val="90000"/>
              </a:lnSpc>
              <a:spcBef>
                <a:spcPct val="40000"/>
              </a:spcBef>
              <a:buClr>
                <a:srgbClr val="0B1F65"/>
              </a:buClr>
              <a:buFont typeface="Arial" charset="0"/>
              <a:buChar char="‒"/>
            </a:pPr>
            <a:r>
              <a:rPr lang="en-US" sz="1400" dirty="0"/>
              <a:t>Number of rail cars needed for each Origin/Day</a:t>
            </a:r>
          </a:p>
          <a:p>
            <a:pPr lvl="1">
              <a:lnSpc>
                <a:spcPct val="90000"/>
              </a:lnSpc>
              <a:spcBef>
                <a:spcPct val="40000"/>
              </a:spcBef>
              <a:buClr>
                <a:srgbClr val="0B1F65"/>
              </a:buClr>
              <a:buFont typeface="Arial" charset="0"/>
              <a:buChar char="‒"/>
            </a:pPr>
            <a:r>
              <a:rPr lang="en-US" sz="1400" dirty="0"/>
              <a:t>Daily number of Ship departures per SPOE</a:t>
            </a:r>
          </a:p>
          <a:p>
            <a:pPr lvl="1">
              <a:lnSpc>
                <a:spcPct val="90000"/>
              </a:lnSpc>
              <a:spcBef>
                <a:spcPct val="40000"/>
              </a:spcBef>
              <a:buClr>
                <a:srgbClr val="0B1F65"/>
              </a:buClr>
              <a:buFont typeface="Arial" charset="0"/>
              <a:buChar char="‒"/>
            </a:pPr>
            <a:r>
              <a:rPr lang="en-US" sz="1400" dirty="0"/>
              <a:t>Number of trucks needed at POD per Destination</a:t>
            </a:r>
          </a:p>
          <a:p>
            <a:pPr>
              <a:spcBef>
                <a:spcPct val="100000"/>
              </a:spcBef>
              <a:buClr>
                <a:srgbClr val="0B1F65"/>
              </a:buClr>
              <a:buFont typeface="Wingdings" pitchFamily="2" charset="2"/>
              <a:buChar char="Ø"/>
            </a:pPr>
            <a:r>
              <a:rPr lang="en-US" sz="1400" b="1" dirty="0"/>
              <a:t>We have summarized this data into two Excel Sheets (Airlift and Sealift) to produce the numbers that are of interest to those conducting the analysis</a:t>
            </a:r>
          </a:p>
          <a:p>
            <a:pPr lvl="1">
              <a:lnSpc>
                <a:spcPct val="90000"/>
              </a:lnSpc>
              <a:spcBef>
                <a:spcPct val="40000"/>
              </a:spcBef>
              <a:buClr>
                <a:srgbClr val="0B1F65"/>
              </a:buClr>
              <a:buFont typeface="Arial" charset="0"/>
              <a:buChar char="‒"/>
            </a:pPr>
            <a:r>
              <a:rPr lang="en-US" sz="1400" dirty="0"/>
              <a:t>Percent of airlift and sealift requirements making RDD</a:t>
            </a:r>
          </a:p>
          <a:p>
            <a:pPr lvl="1">
              <a:lnSpc>
                <a:spcPct val="90000"/>
              </a:lnSpc>
              <a:spcBef>
                <a:spcPct val="40000"/>
              </a:spcBef>
              <a:buClr>
                <a:srgbClr val="0B1F65"/>
              </a:buClr>
              <a:buFont typeface="Arial" charset="0"/>
              <a:buChar char="‒"/>
            </a:pPr>
            <a:r>
              <a:rPr lang="en-US" sz="1400" dirty="0"/>
              <a:t>Number of aircraft and ships needed</a:t>
            </a:r>
          </a:p>
          <a:p>
            <a:pPr lvl="1">
              <a:lnSpc>
                <a:spcPct val="90000"/>
              </a:lnSpc>
              <a:spcBef>
                <a:spcPct val="40000"/>
              </a:spcBef>
              <a:buClr>
                <a:srgbClr val="0B1F65"/>
              </a:buClr>
              <a:buFont typeface="Arial" charset="0"/>
              <a:buChar char="‒"/>
            </a:pPr>
            <a:r>
              <a:rPr lang="en-US" sz="1400" dirty="0"/>
              <a:t>Percent of pallet, container, and vehicle used by weight</a:t>
            </a:r>
          </a:p>
          <a:p>
            <a:pPr lvl="1">
              <a:lnSpc>
                <a:spcPct val="90000"/>
              </a:lnSpc>
              <a:spcBef>
                <a:spcPct val="40000"/>
              </a:spcBef>
              <a:buClr>
                <a:srgbClr val="0B1F65"/>
              </a:buClr>
              <a:buFont typeface="Arial" charset="0"/>
              <a:buChar char="‒"/>
            </a:pPr>
            <a:r>
              <a:rPr lang="en-US" sz="1400" dirty="0"/>
              <a:t>Total short tons moved by service</a:t>
            </a:r>
          </a:p>
          <a:p>
            <a:pPr lvl="1">
              <a:lnSpc>
                <a:spcPct val="90000"/>
              </a:lnSpc>
              <a:spcBef>
                <a:spcPct val="40000"/>
              </a:spcBef>
              <a:buClr>
                <a:srgbClr val="0B1F65"/>
              </a:buClr>
              <a:buFont typeface="Arial" charset="0"/>
              <a:buChar char="‒"/>
            </a:pPr>
            <a:endParaRPr lang="en-US" sz="14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p:cNvSpPr>
          <p:nvPr/>
        </p:nvSpPr>
        <p:spPr bwMode="auto">
          <a:xfrm>
            <a:off x="457200" y="369888"/>
            <a:ext cx="89852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marL="2062163" indent="-2062163" eaLnBrk="0" hangingPunct="0">
              <a:lnSpc>
                <a:spcPct val="90000"/>
              </a:lnSpc>
            </a:pPr>
            <a:r>
              <a:rPr lang="en-US" sz="2800" b="1" dirty="0"/>
              <a:t>Output and Analysis: </a:t>
            </a:r>
            <a:r>
              <a:rPr lang="en-US" sz="2800" dirty="0"/>
              <a:t>Analysis may illuminate multiple aspects of OPLAN</a:t>
            </a:r>
            <a:endParaRPr lang="en-US" sz="2200" dirty="0"/>
          </a:p>
        </p:txBody>
      </p:sp>
      <p:sp>
        <p:nvSpPr>
          <p:cNvPr id="26627" name="Content Placeholder 2"/>
          <p:cNvSpPr txBox="1">
            <a:spLocks/>
          </p:cNvSpPr>
          <p:nvPr/>
        </p:nvSpPr>
        <p:spPr bwMode="auto">
          <a:xfrm>
            <a:off x="688975" y="1368003"/>
            <a:ext cx="8285163" cy="485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34950" indent="-234950" eaLnBrk="0" hangingPunct="0">
              <a:defRPr sz="1200">
                <a:solidFill>
                  <a:schemeClr val="tx1"/>
                </a:solidFill>
                <a:latin typeface="Arial" charset="0"/>
              </a:defRPr>
            </a:lvl1pPr>
            <a:lvl2pPr indent="-220663"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spcBef>
                <a:spcPct val="100000"/>
              </a:spcBef>
              <a:buClr>
                <a:srgbClr val="0B1F65"/>
              </a:buClr>
              <a:buFont typeface="Wingdings" pitchFamily="2" charset="2"/>
              <a:buChar char="Ø"/>
            </a:pPr>
            <a:r>
              <a:rPr lang="en-US" sz="1800" b="1" dirty="0"/>
              <a:t>We have used the model to:</a:t>
            </a:r>
          </a:p>
          <a:p>
            <a:pPr lvl="1">
              <a:lnSpc>
                <a:spcPct val="90000"/>
              </a:lnSpc>
              <a:spcBef>
                <a:spcPct val="40000"/>
              </a:spcBef>
              <a:buClr>
                <a:srgbClr val="0B1F65"/>
              </a:buClr>
              <a:buFont typeface="Arial" charset="0"/>
              <a:buChar char="‒"/>
            </a:pPr>
            <a:r>
              <a:rPr lang="en-US" sz="1600" dirty="0" smtClean="0"/>
              <a:t>Test </a:t>
            </a:r>
            <a:r>
              <a:rPr lang="en-US" sz="1600" dirty="0"/>
              <a:t>validity of OPLAN with current resources</a:t>
            </a:r>
          </a:p>
          <a:p>
            <a:pPr lvl="1">
              <a:lnSpc>
                <a:spcPct val="90000"/>
              </a:lnSpc>
              <a:spcBef>
                <a:spcPct val="40000"/>
              </a:spcBef>
              <a:buClr>
                <a:srgbClr val="0B1F65"/>
              </a:buClr>
              <a:buFont typeface="Arial" charset="0"/>
              <a:buChar char="‒"/>
            </a:pPr>
            <a:r>
              <a:rPr lang="en-US" sz="1600" dirty="0"/>
              <a:t>Highlight potential bottlenecks</a:t>
            </a:r>
          </a:p>
          <a:p>
            <a:pPr lvl="1">
              <a:lnSpc>
                <a:spcPct val="90000"/>
              </a:lnSpc>
              <a:spcBef>
                <a:spcPct val="40000"/>
              </a:spcBef>
              <a:buClr>
                <a:srgbClr val="0B1F65"/>
              </a:buClr>
              <a:buFont typeface="Arial" charset="0"/>
              <a:buChar char="‒"/>
            </a:pPr>
            <a:r>
              <a:rPr lang="en-US" sz="1600" dirty="0"/>
              <a:t>Conduct </a:t>
            </a:r>
            <a:r>
              <a:rPr lang="en-US" sz="1600" dirty="0" smtClean="0"/>
              <a:t>a </a:t>
            </a:r>
            <a:r>
              <a:rPr lang="en-US" sz="1600" dirty="0"/>
              <a:t>sensitivity analysis and highlight high points of risk in distribution network</a:t>
            </a:r>
          </a:p>
          <a:p>
            <a:pPr lvl="1">
              <a:lnSpc>
                <a:spcPct val="90000"/>
              </a:lnSpc>
              <a:spcBef>
                <a:spcPct val="40000"/>
              </a:spcBef>
              <a:buClr>
                <a:srgbClr val="0B1F65"/>
              </a:buClr>
              <a:buFont typeface="Arial" charset="0"/>
              <a:buChar char="‒"/>
            </a:pPr>
            <a:r>
              <a:rPr lang="en-US" sz="1600" dirty="0" smtClean="0"/>
              <a:t>Provide </a:t>
            </a:r>
            <a:r>
              <a:rPr lang="en-US" sz="1600" dirty="0"/>
              <a:t>estimation for number of resources that are needed for success</a:t>
            </a:r>
          </a:p>
          <a:p>
            <a:pPr lvl="1">
              <a:lnSpc>
                <a:spcPct val="90000"/>
              </a:lnSpc>
              <a:spcBef>
                <a:spcPct val="40000"/>
              </a:spcBef>
              <a:buClr>
                <a:srgbClr val="0B1F65"/>
              </a:buClr>
              <a:buFont typeface="Arial" charset="0"/>
              <a:buChar char="‒"/>
            </a:pPr>
            <a:r>
              <a:rPr lang="en-US" sz="1600" dirty="0" smtClean="0"/>
              <a:t>Conduct initial optimization </a:t>
            </a:r>
            <a:r>
              <a:rPr lang="en-US" sz="1600" dirty="0"/>
              <a:t>analysis </a:t>
            </a:r>
            <a:r>
              <a:rPr lang="en-US" sz="1600" dirty="0" smtClean="0"/>
              <a:t>to further understand interactions and relationships between variables within model</a:t>
            </a:r>
            <a:endParaRPr lang="en-US" sz="1600" dirty="0"/>
          </a:p>
          <a:p>
            <a:pPr lvl="1">
              <a:lnSpc>
                <a:spcPct val="90000"/>
              </a:lnSpc>
              <a:spcBef>
                <a:spcPct val="40000"/>
              </a:spcBef>
              <a:buClr>
                <a:srgbClr val="0B1F65"/>
              </a:buClr>
              <a:buFont typeface="Arial" charset="0"/>
              <a:buChar char="‒"/>
            </a:pPr>
            <a:r>
              <a:rPr lang="en-US" sz="1600" dirty="0" smtClean="0"/>
              <a:t>Test secondary excursions for potential improvements to OPLAN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72" name="Group 40"/>
          <p:cNvGraphicFramePr>
            <a:graphicFrameLocks noGrp="1"/>
          </p:cNvGraphicFramePr>
          <p:nvPr/>
        </p:nvGraphicFramePr>
        <p:xfrm>
          <a:off x="2154238" y="1228725"/>
          <a:ext cx="5319712" cy="6613864"/>
        </p:xfrm>
        <a:graphic>
          <a:graphicData uri="http://schemas.openxmlformats.org/drawingml/2006/table">
            <a:tbl>
              <a:tblPr/>
              <a:tblGrid>
                <a:gridCol w="5319712"/>
              </a:tblGrid>
              <a:tr h="3642010">
                <a:tc>
                  <a:txBody>
                    <a:bodyPr/>
                    <a:lstStyle/>
                    <a:p>
                      <a:pPr marL="0" indent="0">
                        <a:spcAft>
                          <a:spcPts val="1200"/>
                        </a:spcAft>
                        <a:buFont typeface="Wingdings" pitchFamily="2" charset="2"/>
                        <a:buNone/>
                      </a:pPr>
                      <a:r>
                        <a:rPr lang="en-US" sz="2400" b="1" dirty="0" smtClean="0"/>
                        <a:t>AGENDA</a:t>
                      </a:r>
                    </a:p>
                    <a:p>
                      <a:pPr marL="285750" indent="-285750">
                        <a:spcBef>
                          <a:spcPts val="600"/>
                        </a:spcBef>
                        <a:spcAft>
                          <a:spcPts val="600"/>
                        </a:spcAft>
                        <a:buClr>
                          <a:srgbClr val="002060"/>
                        </a:buClr>
                        <a:buFont typeface="Wingdings" pitchFamily="2" charset="2"/>
                        <a:buChar char="Ø"/>
                      </a:pPr>
                      <a:r>
                        <a:rPr lang="en-US" sz="2400" dirty="0" smtClean="0"/>
                        <a:t>Project</a:t>
                      </a:r>
                      <a:r>
                        <a:rPr lang="en-US" sz="2400" baseline="0" dirty="0" smtClean="0"/>
                        <a:t> Overview</a:t>
                      </a:r>
                    </a:p>
                    <a:p>
                      <a:pPr marL="285750" indent="-285750">
                        <a:spcBef>
                          <a:spcPts val="600"/>
                        </a:spcBef>
                        <a:spcAft>
                          <a:spcPts val="600"/>
                        </a:spcAft>
                        <a:buClr>
                          <a:srgbClr val="002060"/>
                        </a:buClr>
                        <a:buFont typeface="Wingdings" pitchFamily="2" charset="2"/>
                        <a:buChar char="Ø"/>
                      </a:pPr>
                      <a:r>
                        <a:rPr lang="en-US" sz="2400" baseline="0" dirty="0" smtClean="0"/>
                        <a:t>Approach</a:t>
                      </a:r>
                    </a:p>
                    <a:p>
                      <a:pPr marL="285750" indent="-285750">
                        <a:spcBef>
                          <a:spcPts val="600"/>
                        </a:spcBef>
                        <a:spcAft>
                          <a:spcPts val="600"/>
                        </a:spcAft>
                        <a:buClr>
                          <a:srgbClr val="002060"/>
                        </a:buClr>
                        <a:buFont typeface="Wingdings" pitchFamily="2" charset="2"/>
                        <a:buChar char="Ø"/>
                      </a:pPr>
                      <a:r>
                        <a:rPr lang="en-US" sz="2400" baseline="0" dirty="0" smtClean="0"/>
                        <a:t>Integration</a:t>
                      </a:r>
                    </a:p>
                    <a:p>
                      <a:pPr marL="285750" indent="-285750">
                        <a:spcBef>
                          <a:spcPts val="600"/>
                        </a:spcBef>
                        <a:spcAft>
                          <a:spcPts val="600"/>
                        </a:spcAft>
                        <a:buClr>
                          <a:srgbClr val="002060"/>
                        </a:buClr>
                        <a:buFont typeface="Wingdings" pitchFamily="2" charset="2"/>
                        <a:buChar char="Ø"/>
                      </a:pPr>
                      <a:r>
                        <a:rPr lang="en-US" sz="2400" baseline="0" dirty="0" smtClean="0"/>
                        <a:t>Model Development</a:t>
                      </a:r>
                    </a:p>
                    <a:p>
                      <a:pPr marL="285750" indent="-285750">
                        <a:spcBef>
                          <a:spcPts val="600"/>
                        </a:spcBef>
                        <a:spcAft>
                          <a:spcPts val="600"/>
                        </a:spcAft>
                        <a:buClr>
                          <a:srgbClr val="002060"/>
                        </a:buClr>
                        <a:buFont typeface="Wingdings" pitchFamily="2" charset="2"/>
                        <a:buChar char="Ø"/>
                      </a:pPr>
                      <a:r>
                        <a:rPr lang="en-US" sz="2400" baseline="0" dirty="0" smtClean="0"/>
                        <a:t>Output and Analysis</a:t>
                      </a:r>
                    </a:p>
                    <a:p>
                      <a:pPr marL="285750" indent="-285750">
                        <a:spcBef>
                          <a:spcPts val="600"/>
                        </a:spcBef>
                        <a:spcAft>
                          <a:spcPts val="600"/>
                        </a:spcAft>
                        <a:buClr>
                          <a:srgbClr val="002060"/>
                        </a:buClr>
                        <a:buFont typeface="Wingdings" pitchFamily="2" charset="2"/>
                        <a:buChar char="Ø"/>
                      </a:pPr>
                      <a:r>
                        <a:rPr lang="en-US" sz="2400" baseline="0" dirty="0" smtClean="0"/>
                        <a:t>Q&amp;A</a:t>
                      </a:r>
                      <a:endParaRPr lang="en-US" sz="24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a:noFill/>
                    </a:lnR>
                    <a:lnT>
                      <a:noFill/>
                    </a:lnT>
                    <a:lnB>
                      <a:noFill/>
                    </a:lnB>
                    <a:lnTlToBr>
                      <a:noFill/>
                    </a:lnTlToBr>
                    <a:lnBlToTr>
                      <a:noFill/>
                    </a:lnBlToTr>
                    <a:noFill/>
                  </a:tcPr>
                </a:tc>
              </a:tr>
            </a:tbl>
          </a:graphicData>
        </a:graphic>
      </p:graphicFrame>
      <p:sp>
        <p:nvSpPr>
          <p:cNvPr id="2" name="Rounded Rectangle 1"/>
          <p:cNvSpPr>
            <a:spLocks noChangeArrowheads="1"/>
          </p:cNvSpPr>
          <p:nvPr/>
        </p:nvSpPr>
        <p:spPr bwMode="auto">
          <a:xfrm>
            <a:off x="2093913" y="1849438"/>
            <a:ext cx="5370512" cy="457200"/>
          </a:xfrm>
          <a:prstGeom prst="roundRect">
            <a:avLst>
              <a:gd name="adj" fmla="val 16667"/>
            </a:avLst>
          </a:prstGeom>
          <a:noFill/>
          <a:ln w="508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pPr algn="ctr" eaLnBrk="0" hangingPunct="0"/>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p:cNvSpPr>
          <p:nvPr/>
        </p:nvSpPr>
        <p:spPr bwMode="auto">
          <a:xfrm>
            <a:off x="457200" y="369888"/>
            <a:ext cx="89852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marL="2062163" indent="-2062163" eaLnBrk="0" hangingPunct="0">
              <a:lnSpc>
                <a:spcPct val="90000"/>
              </a:lnSpc>
            </a:pPr>
            <a:r>
              <a:rPr lang="en-US" sz="2800" b="1" dirty="0"/>
              <a:t>Output and Analysis: </a:t>
            </a:r>
            <a:r>
              <a:rPr lang="en-US" sz="2800" dirty="0" smtClean="0"/>
              <a:t>Future Work will aim towards model validation</a:t>
            </a:r>
            <a:endParaRPr lang="en-US" sz="2200" dirty="0"/>
          </a:p>
        </p:txBody>
      </p:sp>
      <p:sp>
        <p:nvSpPr>
          <p:cNvPr id="26627" name="Content Placeholder 2"/>
          <p:cNvSpPr txBox="1">
            <a:spLocks/>
          </p:cNvSpPr>
          <p:nvPr/>
        </p:nvSpPr>
        <p:spPr bwMode="auto">
          <a:xfrm>
            <a:off x="688974" y="1377069"/>
            <a:ext cx="8285163" cy="357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34950" indent="-234950" eaLnBrk="0" hangingPunct="0">
              <a:defRPr sz="1200">
                <a:solidFill>
                  <a:schemeClr val="tx1"/>
                </a:solidFill>
                <a:latin typeface="Arial" charset="0"/>
              </a:defRPr>
            </a:lvl1pPr>
            <a:lvl2pPr indent="-220663"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marL="285750" indent="-285750">
              <a:lnSpc>
                <a:spcPct val="90000"/>
              </a:lnSpc>
              <a:spcBef>
                <a:spcPct val="40000"/>
              </a:spcBef>
              <a:buClr>
                <a:srgbClr val="0B1F65"/>
              </a:buClr>
              <a:buFont typeface="Wingdings" pitchFamily="2" charset="2"/>
              <a:buChar char="Ø"/>
            </a:pPr>
            <a:r>
              <a:rPr lang="en-US" sz="1800" b="1" dirty="0" smtClean="0"/>
              <a:t>Formal independent Verification and Validation has not been done, but we continue to work with PACOM to validate the model:</a:t>
            </a:r>
          </a:p>
          <a:p>
            <a:pPr marL="508000" lvl="1" indent="-285750">
              <a:lnSpc>
                <a:spcPct val="90000"/>
              </a:lnSpc>
              <a:spcBef>
                <a:spcPct val="40000"/>
              </a:spcBef>
              <a:buClr>
                <a:srgbClr val="0B1F65"/>
              </a:buClr>
              <a:buFont typeface="Arial" pitchFamily="34" charset="0"/>
              <a:buChar char="‒"/>
            </a:pPr>
            <a:r>
              <a:rPr lang="en-US" sz="1600" dirty="0" smtClean="0"/>
              <a:t>Conducted higher level analyses throughout model development to ensure results were logical and we understood the “why” of results</a:t>
            </a:r>
          </a:p>
          <a:p>
            <a:pPr marL="508000" lvl="1" indent="-285750">
              <a:lnSpc>
                <a:spcPct val="90000"/>
              </a:lnSpc>
              <a:spcBef>
                <a:spcPct val="40000"/>
              </a:spcBef>
              <a:buClr>
                <a:srgbClr val="0B1F65"/>
              </a:buClr>
              <a:buFont typeface="Arial" pitchFamily="34" charset="0"/>
              <a:buChar char="‒"/>
            </a:pPr>
            <a:r>
              <a:rPr lang="en-US" sz="1600" dirty="0" smtClean="0"/>
              <a:t>Compared volume optimization with generic load plans to ensure our loading estimates were reasonable</a:t>
            </a:r>
          </a:p>
          <a:p>
            <a:pPr marL="508000" lvl="1" indent="-285750">
              <a:lnSpc>
                <a:spcPct val="90000"/>
              </a:lnSpc>
              <a:spcBef>
                <a:spcPct val="40000"/>
              </a:spcBef>
              <a:buClr>
                <a:srgbClr val="0B1F65"/>
              </a:buClr>
              <a:buFont typeface="Arial" pitchFamily="34" charset="0"/>
              <a:buChar char="‒"/>
            </a:pPr>
            <a:r>
              <a:rPr lang="en-US" sz="1600" dirty="0" smtClean="0"/>
              <a:t>Joint Staff J4 is conducting a model focusing on Segment I distribution that we will use for comparison</a:t>
            </a:r>
          </a:p>
          <a:p>
            <a:pPr marL="508000" lvl="1" indent="-285750">
              <a:lnSpc>
                <a:spcPct val="90000"/>
              </a:lnSpc>
              <a:spcBef>
                <a:spcPct val="40000"/>
              </a:spcBef>
              <a:buClr>
                <a:srgbClr val="0B1F65"/>
              </a:buClr>
              <a:buFont typeface="Arial" pitchFamily="34" charset="0"/>
              <a:buChar char="‒"/>
            </a:pPr>
            <a:r>
              <a:rPr lang="en-US" sz="1600" dirty="0" smtClean="0"/>
              <a:t>CNA </a:t>
            </a:r>
            <a:r>
              <a:rPr lang="en-US" sz="1600" dirty="0"/>
              <a:t>and USTC JDPAC have examined strategic transportation and distribution in the past and will continue to do </a:t>
            </a:r>
            <a:r>
              <a:rPr lang="en-US" sz="1600" dirty="0" smtClean="0"/>
              <a:t>so. We will be looking for future studies from them as well as others in the field for potential validation</a:t>
            </a:r>
          </a:p>
          <a:p>
            <a:pPr marL="508000" lvl="1" indent="-285750">
              <a:lnSpc>
                <a:spcPct val="90000"/>
              </a:lnSpc>
              <a:spcBef>
                <a:spcPct val="40000"/>
              </a:spcBef>
              <a:buClr>
                <a:srgbClr val="0B1F65"/>
              </a:buClr>
              <a:buFont typeface="Arial" pitchFamily="34" charset="0"/>
              <a:buChar char="‒"/>
            </a:pPr>
            <a:r>
              <a:rPr lang="en-US" sz="1600" dirty="0" smtClean="0"/>
              <a:t>Investigating running an analysis using JFAST (Joint </a:t>
            </a:r>
            <a:r>
              <a:rPr lang="en-US" sz="1600" dirty="0"/>
              <a:t>Flow and Analysis System for </a:t>
            </a:r>
            <a:r>
              <a:rPr lang="en-US" sz="1600" dirty="0" smtClean="0"/>
              <a:t>Transportation) to help validate sealift and airlift throughput</a:t>
            </a:r>
            <a:endParaRPr lang="en-US" sz="1600" dirty="0"/>
          </a:p>
        </p:txBody>
      </p:sp>
      <p:sp>
        <p:nvSpPr>
          <p:cNvPr id="5" name="Rounded Rectangle 4"/>
          <p:cNvSpPr/>
          <p:nvPr/>
        </p:nvSpPr>
        <p:spPr bwMode="auto">
          <a:xfrm>
            <a:off x="457200" y="5041566"/>
            <a:ext cx="8985250" cy="1130633"/>
          </a:xfrm>
          <a:prstGeom prst="roundRect">
            <a:avLst/>
          </a:prstGeom>
          <a:solidFill>
            <a:schemeClr val="bg1">
              <a:lumMod val="85000"/>
            </a:schemeClr>
          </a:solidFill>
          <a:ln w="25400"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wrap="none" lIns="45720" rIns="45720" anchor="ctr"/>
          <a:lstStyle/>
          <a:p>
            <a:pPr algn="ctr" eaLnBrk="0" hangingPunct="0">
              <a:defRPr/>
            </a:pPr>
            <a:endParaRPr lang="en-US" dirty="0"/>
          </a:p>
        </p:txBody>
      </p:sp>
      <p:sp>
        <p:nvSpPr>
          <p:cNvPr id="6" name="TextBox 3"/>
          <p:cNvSpPr txBox="1">
            <a:spLocks noChangeArrowheads="1"/>
          </p:cNvSpPr>
          <p:nvPr/>
        </p:nvSpPr>
        <p:spPr bwMode="auto">
          <a:xfrm>
            <a:off x="668172" y="5079109"/>
            <a:ext cx="856330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ctr">
              <a:spcAft>
                <a:spcPts val="600"/>
              </a:spcAft>
              <a:buClr>
                <a:srgbClr val="002060"/>
              </a:buClr>
            </a:pPr>
            <a:r>
              <a:rPr lang="en-US" sz="2000" dirty="0">
                <a:solidFill>
                  <a:srgbClr val="002060"/>
                </a:solidFill>
              </a:rPr>
              <a:t>SMEs have looked at model outputs and so far they assess that the model is satisfactorily modeling reality. Until </a:t>
            </a:r>
            <a:r>
              <a:rPr lang="en-US" sz="2000" dirty="0" smtClean="0">
                <a:solidFill>
                  <a:srgbClr val="002060"/>
                </a:solidFill>
              </a:rPr>
              <a:t>we further validate the model, PACOM J4 remains </a:t>
            </a:r>
            <a:r>
              <a:rPr lang="en-US" sz="2000" dirty="0">
                <a:solidFill>
                  <a:srgbClr val="002060"/>
                </a:solidFill>
              </a:rPr>
              <a:t>cautious but optimistic that PALITS can pass </a:t>
            </a:r>
            <a:r>
              <a:rPr lang="en-US" sz="2000" dirty="0" smtClean="0">
                <a:solidFill>
                  <a:srgbClr val="002060"/>
                </a:solidFill>
              </a:rPr>
              <a:t>VV&amp;A</a:t>
            </a:r>
            <a:endParaRPr lang="en-US" sz="2000" i="1" dirty="0">
              <a:solidFill>
                <a:srgbClr val="C00000"/>
              </a:solidFill>
            </a:endParaRPr>
          </a:p>
        </p:txBody>
      </p:sp>
    </p:spTree>
    <p:extLst>
      <p:ext uri="{BB962C8B-B14F-4D97-AF65-F5344CB8AC3E}">
        <p14:creationId xmlns:p14="http://schemas.microsoft.com/office/powerpoint/2010/main" val="34443362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72" name="Group 40"/>
          <p:cNvGraphicFramePr>
            <a:graphicFrameLocks noGrp="1"/>
          </p:cNvGraphicFramePr>
          <p:nvPr/>
        </p:nvGraphicFramePr>
        <p:xfrm>
          <a:off x="2154238" y="1228725"/>
          <a:ext cx="5319712" cy="6613864"/>
        </p:xfrm>
        <a:graphic>
          <a:graphicData uri="http://schemas.openxmlformats.org/drawingml/2006/table">
            <a:tbl>
              <a:tblPr/>
              <a:tblGrid>
                <a:gridCol w="5319712"/>
              </a:tblGrid>
              <a:tr h="3642010">
                <a:tc>
                  <a:txBody>
                    <a:bodyPr/>
                    <a:lstStyle/>
                    <a:p>
                      <a:pPr marL="0" indent="0">
                        <a:spcAft>
                          <a:spcPts val="1200"/>
                        </a:spcAft>
                        <a:buFont typeface="Wingdings" pitchFamily="2" charset="2"/>
                        <a:buNone/>
                      </a:pPr>
                      <a:r>
                        <a:rPr lang="en-US" sz="2400" b="1" dirty="0" smtClean="0"/>
                        <a:t>AGENDA</a:t>
                      </a:r>
                    </a:p>
                    <a:p>
                      <a:pPr marL="285750" indent="-285750">
                        <a:spcBef>
                          <a:spcPts val="600"/>
                        </a:spcBef>
                        <a:spcAft>
                          <a:spcPts val="600"/>
                        </a:spcAft>
                        <a:buClr>
                          <a:srgbClr val="002060"/>
                        </a:buClr>
                        <a:buFont typeface="Wingdings" pitchFamily="2" charset="2"/>
                        <a:buChar char="Ø"/>
                      </a:pPr>
                      <a:r>
                        <a:rPr lang="en-US" sz="2400" dirty="0" smtClean="0"/>
                        <a:t>Project</a:t>
                      </a:r>
                      <a:r>
                        <a:rPr lang="en-US" sz="2400" baseline="0" dirty="0" smtClean="0"/>
                        <a:t> Overview</a:t>
                      </a:r>
                    </a:p>
                    <a:p>
                      <a:pPr marL="285750" indent="-285750">
                        <a:spcBef>
                          <a:spcPts val="600"/>
                        </a:spcBef>
                        <a:spcAft>
                          <a:spcPts val="600"/>
                        </a:spcAft>
                        <a:buClr>
                          <a:srgbClr val="002060"/>
                        </a:buClr>
                        <a:buFont typeface="Wingdings" pitchFamily="2" charset="2"/>
                        <a:buChar char="Ø"/>
                      </a:pPr>
                      <a:r>
                        <a:rPr lang="en-US" sz="2400" baseline="0" dirty="0" smtClean="0"/>
                        <a:t>Approach</a:t>
                      </a:r>
                    </a:p>
                    <a:p>
                      <a:pPr marL="285750" indent="-285750">
                        <a:spcBef>
                          <a:spcPts val="600"/>
                        </a:spcBef>
                        <a:spcAft>
                          <a:spcPts val="600"/>
                        </a:spcAft>
                        <a:buClr>
                          <a:srgbClr val="002060"/>
                        </a:buClr>
                        <a:buFont typeface="Wingdings" pitchFamily="2" charset="2"/>
                        <a:buChar char="Ø"/>
                      </a:pPr>
                      <a:r>
                        <a:rPr lang="en-US" sz="2400" baseline="0" dirty="0" smtClean="0"/>
                        <a:t>Integration</a:t>
                      </a:r>
                    </a:p>
                    <a:p>
                      <a:pPr marL="285750" indent="-285750">
                        <a:spcBef>
                          <a:spcPts val="600"/>
                        </a:spcBef>
                        <a:spcAft>
                          <a:spcPts val="600"/>
                        </a:spcAft>
                        <a:buClr>
                          <a:srgbClr val="002060"/>
                        </a:buClr>
                        <a:buFont typeface="Wingdings" pitchFamily="2" charset="2"/>
                        <a:buChar char="Ø"/>
                      </a:pPr>
                      <a:r>
                        <a:rPr lang="en-US" sz="2400" baseline="0" dirty="0" smtClean="0"/>
                        <a:t>Model Development</a:t>
                      </a:r>
                    </a:p>
                    <a:p>
                      <a:pPr marL="285750" indent="-285750">
                        <a:spcBef>
                          <a:spcPts val="600"/>
                        </a:spcBef>
                        <a:spcAft>
                          <a:spcPts val="600"/>
                        </a:spcAft>
                        <a:buClr>
                          <a:srgbClr val="002060"/>
                        </a:buClr>
                        <a:buFont typeface="Wingdings" pitchFamily="2" charset="2"/>
                        <a:buChar char="Ø"/>
                      </a:pPr>
                      <a:r>
                        <a:rPr lang="en-US" sz="2400" baseline="0" dirty="0" smtClean="0"/>
                        <a:t>Output and Analysis</a:t>
                      </a:r>
                    </a:p>
                    <a:p>
                      <a:pPr marL="285750" indent="-285750">
                        <a:spcBef>
                          <a:spcPts val="600"/>
                        </a:spcBef>
                        <a:spcAft>
                          <a:spcPts val="600"/>
                        </a:spcAft>
                        <a:buClr>
                          <a:srgbClr val="002060"/>
                        </a:buClr>
                        <a:buFont typeface="Wingdings" pitchFamily="2" charset="2"/>
                        <a:buChar char="Ø"/>
                      </a:pPr>
                      <a:r>
                        <a:rPr lang="en-US" sz="2400" baseline="0" dirty="0" smtClean="0"/>
                        <a:t>Q&amp;A</a:t>
                      </a:r>
                      <a:endParaRPr lang="en-US" sz="24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a:noFill/>
                    </a:lnR>
                    <a:lnT>
                      <a:noFill/>
                    </a:lnT>
                    <a:lnB>
                      <a:noFill/>
                    </a:lnB>
                    <a:lnTlToBr>
                      <a:noFill/>
                    </a:lnTlToBr>
                    <a:lnBlToTr>
                      <a:noFill/>
                    </a:lnBlToTr>
                    <a:noFill/>
                  </a:tcPr>
                </a:tc>
              </a:tr>
            </a:tbl>
          </a:graphicData>
        </a:graphic>
      </p:graphicFrame>
      <p:sp>
        <p:nvSpPr>
          <p:cNvPr id="2" name="Rounded Rectangle 1"/>
          <p:cNvSpPr>
            <a:spLocks noChangeArrowheads="1"/>
          </p:cNvSpPr>
          <p:nvPr/>
        </p:nvSpPr>
        <p:spPr bwMode="auto">
          <a:xfrm>
            <a:off x="2093913" y="4395788"/>
            <a:ext cx="5370512" cy="457200"/>
          </a:xfrm>
          <a:prstGeom prst="roundRect">
            <a:avLst>
              <a:gd name="adj" fmla="val 16667"/>
            </a:avLst>
          </a:prstGeom>
          <a:noFill/>
          <a:ln w="508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pPr algn="ctr" eaLnBrk="0" hangingPunct="0"/>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72" name="Group 40"/>
          <p:cNvGraphicFramePr>
            <a:graphicFrameLocks noGrp="1"/>
          </p:cNvGraphicFramePr>
          <p:nvPr>
            <p:extLst>
              <p:ext uri="{D42A27DB-BD31-4B8C-83A1-F6EECF244321}">
                <p14:modId xmlns:p14="http://schemas.microsoft.com/office/powerpoint/2010/main" val="1821805649"/>
              </p:ext>
            </p:extLst>
          </p:nvPr>
        </p:nvGraphicFramePr>
        <p:xfrm>
          <a:off x="2154238" y="1228725"/>
          <a:ext cx="5319712" cy="6613522"/>
        </p:xfrm>
        <a:graphic>
          <a:graphicData uri="http://schemas.openxmlformats.org/drawingml/2006/table">
            <a:tbl>
              <a:tblPr/>
              <a:tblGrid>
                <a:gridCol w="5319712"/>
              </a:tblGrid>
              <a:tr h="3642010">
                <a:tc>
                  <a:txBody>
                    <a:bodyPr/>
                    <a:lstStyle/>
                    <a:p>
                      <a:pPr marL="0" indent="0">
                        <a:spcAft>
                          <a:spcPts val="1200"/>
                        </a:spcAft>
                        <a:buFont typeface="Wingdings" pitchFamily="2" charset="2"/>
                        <a:buNone/>
                      </a:pPr>
                      <a:r>
                        <a:rPr lang="en-US" sz="2400" b="1" dirty="0" smtClean="0"/>
                        <a:t>Back-Up</a:t>
                      </a:r>
                      <a:r>
                        <a:rPr lang="en-US" sz="2400" b="1" baseline="0" dirty="0" smtClean="0"/>
                        <a:t> Slides</a:t>
                      </a:r>
                      <a:endParaRPr lang="en-US" sz="2400" b="1" dirty="0" smtClean="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a:noFill/>
                    </a:lnR>
                    <a:lnT>
                      <a:noFill/>
                    </a:lnT>
                    <a:lnB>
                      <a:noFill/>
                    </a:lnB>
                    <a:lnTlToBr>
                      <a:noFill/>
                    </a:lnTlToBr>
                    <a:lnBlToTr>
                      <a:noFill/>
                    </a:lnBlToTr>
                    <a:noFill/>
                  </a:tcPr>
                </a:tc>
              </a:tr>
            </a:tbl>
          </a:graphicData>
        </a:graphic>
      </p:graphicFrame>
    </p:spTree>
    <p:extLst>
      <p:ext uri="{BB962C8B-B14F-4D97-AF65-F5344CB8AC3E}">
        <p14:creationId xmlns:p14="http://schemas.microsoft.com/office/powerpoint/2010/main" val="31416250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p:cNvSpPr>
          <p:nvPr/>
        </p:nvSpPr>
        <p:spPr bwMode="auto">
          <a:xfrm>
            <a:off x="457200" y="369888"/>
            <a:ext cx="89852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marL="2062163" indent="-2062163" eaLnBrk="0" hangingPunct="0">
              <a:lnSpc>
                <a:spcPct val="90000"/>
              </a:lnSpc>
            </a:pPr>
            <a:r>
              <a:rPr lang="en-US" sz="2800" b="1" dirty="0"/>
              <a:t>Integration: </a:t>
            </a:r>
            <a:r>
              <a:rPr lang="en-US" sz="2800" dirty="0"/>
              <a:t>Integration between ExtendSim and Excel is trivial due to out-of-the-box capabilities</a:t>
            </a:r>
            <a:endParaRPr lang="en-US" sz="2200" dirty="0"/>
          </a:p>
        </p:txBody>
      </p:sp>
      <p:sp>
        <p:nvSpPr>
          <p:cNvPr id="15363" name="Content Placeholder 2"/>
          <p:cNvSpPr txBox="1">
            <a:spLocks/>
          </p:cNvSpPr>
          <p:nvPr/>
        </p:nvSpPr>
        <p:spPr bwMode="auto">
          <a:xfrm>
            <a:off x="688975" y="1495425"/>
            <a:ext cx="8285163"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34950" indent="-234950" eaLnBrk="0" hangingPunct="0">
              <a:defRPr sz="1200">
                <a:solidFill>
                  <a:schemeClr val="tx1"/>
                </a:solidFill>
                <a:latin typeface="Arial" charset="0"/>
              </a:defRPr>
            </a:lvl1pPr>
            <a:lvl2pPr indent="-220663"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spcBef>
                <a:spcPct val="100000"/>
              </a:spcBef>
              <a:buClr>
                <a:srgbClr val="0B1F65"/>
              </a:buClr>
              <a:buFont typeface="Wingdings" pitchFamily="2" charset="2"/>
              <a:buChar char="Ø"/>
            </a:pPr>
            <a:r>
              <a:rPr lang="en-US" sz="2000" dirty="0"/>
              <a:t>Client Input files were in Excel format</a:t>
            </a:r>
          </a:p>
          <a:p>
            <a:pPr lvl="1">
              <a:lnSpc>
                <a:spcPct val="90000"/>
              </a:lnSpc>
              <a:spcBef>
                <a:spcPct val="40000"/>
              </a:spcBef>
              <a:buClr>
                <a:srgbClr val="0B1F65"/>
              </a:buClr>
              <a:buFont typeface="Arial" charset="0"/>
              <a:buChar char="‒"/>
            </a:pPr>
            <a:r>
              <a:rPr lang="en-US" sz="2000" dirty="0"/>
              <a:t>ExtendSim has built-in functions that allow for simple and </a:t>
            </a:r>
            <a:r>
              <a:rPr lang="en-US" sz="2000" dirty="0" smtClean="0"/>
              <a:t>straightforward </a:t>
            </a:r>
            <a:r>
              <a:rPr lang="en-US" sz="2000" dirty="0"/>
              <a:t>ingesting of Excel data into ExtendSim database tables</a:t>
            </a:r>
          </a:p>
          <a:p>
            <a:pPr lvl="1">
              <a:lnSpc>
                <a:spcPct val="90000"/>
              </a:lnSpc>
              <a:spcBef>
                <a:spcPct val="40000"/>
              </a:spcBef>
              <a:buClr>
                <a:srgbClr val="0B1F65"/>
              </a:buClr>
              <a:buFont typeface="Arial" charset="0"/>
              <a:buChar char="‒"/>
            </a:pPr>
            <a:r>
              <a:rPr lang="en-US" sz="2000" dirty="0"/>
              <a:t>This process can be made automatic or man-in the-loop</a:t>
            </a:r>
          </a:p>
          <a:p>
            <a:pPr>
              <a:spcBef>
                <a:spcPct val="100000"/>
              </a:spcBef>
              <a:buClr>
                <a:srgbClr val="0B1F65"/>
              </a:buClr>
              <a:buFont typeface="Wingdings" pitchFamily="2" charset="2"/>
              <a:buChar char="Ø"/>
            </a:pPr>
            <a:r>
              <a:rPr lang="en-US" sz="2000" dirty="0"/>
              <a:t>Desire for output to be in Excel format for simplicity in understanding, analyzing, and distributing</a:t>
            </a:r>
          </a:p>
          <a:p>
            <a:pPr lvl="1">
              <a:lnSpc>
                <a:spcPct val="90000"/>
              </a:lnSpc>
              <a:spcBef>
                <a:spcPct val="40000"/>
              </a:spcBef>
              <a:buClr>
                <a:srgbClr val="0B1F65"/>
              </a:buClr>
              <a:buFont typeface="Arial" charset="0"/>
              <a:buChar char="‒"/>
            </a:pPr>
            <a:r>
              <a:rPr lang="en-US" sz="2000" dirty="0"/>
              <a:t>ExtendSim has built-in functions that allow for simple and </a:t>
            </a:r>
            <a:r>
              <a:rPr lang="en-US" sz="2000" dirty="0" smtClean="0"/>
              <a:t>straightforward </a:t>
            </a:r>
            <a:r>
              <a:rPr lang="en-US" sz="2000" dirty="0"/>
              <a:t>exporting of ExtendSim database tables into Excel spreadsheets</a:t>
            </a:r>
          </a:p>
          <a:p>
            <a:pPr lvl="1">
              <a:lnSpc>
                <a:spcPct val="90000"/>
              </a:lnSpc>
              <a:spcBef>
                <a:spcPct val="40000"/>
              </a:spcBef>
              <a:buClr>
                <a:srgbClr val="0B1F65"/>
              </a:buClr>
              <a:buFont typeface="Arial" charset="0"/>
              <a:buChar char="‒"/>
            </a:pPr>
            <a:r>
              <a:rPr lang="en-US" sz="2000" dirty="0"/>
              <a:t>This process can be made automatic or man-in the-loop</a:t>
            </a:r>
          </a:p>
          <a:p>
            <a:pPr lvl="1">
              <a:lnSpc>
                <a:spcPct val="90000"/>
              </a:lnSpc>
              <a:spcBef>
                <a:spcPct val="40000"/>
              </a:spcBef>
              <a:buClr>
                <a:srgbClr val="0B1F65"/>
              </a:buClr>
              <a:buFont typeface="Arial" charset="0"/>
              <a:buChar char="‒"/>
            </a:pPr>
            <a:r>
              <a:rPr lang="en-US" sz="2000" dirty="0"/>
              <a:t>ExtendSim can also run Excel macros for automatic formatting</a:t>
            </a:r>
          </a:p>
        </p:txBody>
      </p:sp>
    </p:spTree>
    <p:extLst>
      <p:ext uri="{BB962C8B-B14F-4D97-AF65-F5344CB8AC3E}">
        <p14:creationId xmlns:p14="http://schemas.microsoft.com/office/powerpoint/2010/main" val="29332999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p:cNvSpPr>
          <p:nvPr/>
        </p:nvSpPr>
        <p:spPr bwMode="auto">
          <a:xfrm>
            <a:off x="457200" y="369888"/>
            <a:ext cx="89852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marL="2062163" indent="-2062163" eaLnBrk="0" hangingPunct="0">
              <a:lnSpc>
                <a:spcPct val="90000"/>
              </a:lnSpc>
            </a:pPr>
            <a:r>
              <a:rPr lang="en-US" sz="2800" b="1" dirty="0"/>
              <a:t>Integration: </a:t>
            </a:r>
            <a:r>
              <a:rPr lang="en-US" sz="2800" dirty="0"/>
              <a:t>Integration between ExtendSim and STK leveraged STK’s engine application</a:t>
            </a:r>
            <a:endParaRPr lang="en-US" sz="2200" dirty="0"/>
          </a:p>
        </p:txBody>
      </p:sp>
      <p:sp>
        <p:nvSpPr>
          <p:cNvPr id="6" name="Content Placeholder 2"/>
          <p:cNvSpPr txBox="1">
            <a:spLocks/>
          </p:cNvSpPr>
          <p:nvPr/>
        </p:nvSpPr>
        <p:spPr bwMode="auto">
          <a:xfrm>
            <a:off x="688975" y="1325563"/>
            <a:ext cx="8285163" cy="488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34950" indent="-234950" algn="l" rtl="0" eaLnBrk="0" fontAlgn="base" hangingPunct="0">
              <a:spcBef>
                <a:spcPct val="100000"/>
              </a:spcBef>
              <a:spcAft>
                <a:spcPct val="0"/>
              </a:spcAft>
              <a:buClr>
                <a:srgbClr val="0B1F65"/>
              </a:buClr>
              <a:buFont typeface="Webdings" pitchFamily="18" charset="2"/>
              <a:buChar char="4"/>
              <a:defRPr sz="1600">
                <a:solidFill>
                  <a:schemeClr val="tx1"/>
                </a:solidFill>
                <a:latin typeface="+mn-lt"/>
                <a:ea typeface="+mn-ea"/>
                <a:cs typeface="+mn-cs"/>
              </a:defRPr>
            </a:lvl1pPr>
            <a:lvl2pPr marL="457200" indent="-220663" algn="l" rtl="0" eaLnBrk="0" fontAlgn="base" hangingPunct="0">
              <a:lnSpc>
                <a:spcPct val="90000"/>
              </a:lnSpc>
              <a:spcBef>
                <a:spcPct val="40000"/>
              </a:spcBef>
              <a:spcAft>
                <a:spcPct val="0"/>
              </a:spcAft>
              <a:buClr>
                <a:srgbClr val="0B1F65"/>
              </a:buClr>
              <a:buChar char="–"/>
              <a:defRPr sz="1600">
                <a:solidFill>
                  <a:schemeClr val="tx1"/>
                </a:solidFill>
                <a:latin typeface="+mn-lt"/>
              </a:defRPr>
            </a:lvl2pPr>
            <a:lvl3pPr marL="2278063" indent="11113" algn="l" rtl="0" eaLnBrk="0" fontAlgn="base" hangingPunct="0">
              <a:lnSpc>
                <a:spcPct val="90000"/>
              </a:lnSpc>
              <a:spcBef>
                <a:spcPct val="40000"/>
              </a:spcBef>
              <a:spcAft>
                <a:spcPct val="0"/>
              </a:spcAft>
              <a:buClr>
                <a:srgbClr val="0B1F65"/>
              </a:buClr>
              <a:buFont typeface="Webdings" pitchFamily="18" charset="2"/>
              <a:buChar char="•"/>
              <a:defRPr sz="1600">
                <a:solidFill>
                  <a:schemeClr val="tx1"/>
                </a:solidFill>
                <a:latin typeface="+mn-lt"/>
              </a:defRPr>
            </a:lvl3pPr>
            <a:lvl4pPr marL="2403475" indent="-1031875" algn="l" rtl="0" eaLnBrk="0" fontAlgn="base" hangingPunct="0">
              <a:lnSpc>
                <a:spcPct val="90000"/>
              </a:lnSpc>
              <a:spcBef>
                <a:spcPct val="40000"/>
              </a:spcBef>
              <a:spcAft>
                <a:spcPct val="0"/>
              </a:spcAft>
              <a:buClr>
                <a:srgbClr val="0B1F65"/>
              </a:buClr>
              <a:buChar char="–"/>
              <a:defRPr sz="1600">
                <a:solidFill>
                  <a:schemeClr val="tx1"/>
                </a:solidFill>
                <a:latin typeface="+mn-lt"/>
              </a:defRPr>
            </a:lvl4pPr>
            <a:lvl5pPr marL="2517775" indent="-688975" algn="l" rtl="0" eaLnBrk="0" fontAlgn="base" hangingPunct="0">
              <a:lnSpc>
                <a:spcPct val="90000"/>
              </a:lnSpc>
              <a:spcBef>
                <a:spcPct val="0"/>
              </a:spcBef>
              <a:spcAft>
                <a:spcPct val="40000"/>
              </a:spcAft>
              <a:buClr>
                <a:schemeClr val="tx1"/>
              </a:buClr>
              <a:buSzPct val="40000"/>
              <a:buFont typeface="Arial" charset="0"/>
              <a:buChar char="»"/>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a:buFont typeface="Wingdings" pitchFamily="2" charset="2"/>
              <a:buChar char="Ø"/>
              <a:defRPr/>
            </a:pPr>
            <a:r>
              <a:rPr lang="en-US" dirty="0" smtClean="0"/>
              <a:t>AGI provides multiple versions of its STK Software</a:t>
            </a:r>
          </a:p>
          <a:p>
            <a:pPr lvl="1">
              <a:buFont typeface="Arial" pitchFamily="34" charset="0"/>
              <a:buChar char="‒"/>
              <a:defRPr/>
            </a:pPr>
            <a:r>
              <a:rPr lang="en-US" sz="1400" dirty="0" smtClean="0"/>
              <a:t>STK Full Version</a:t>
            </a:r>
          </a:p>
          <a:p>
            <a:pPr lvl="1">
              <a:buFont typeface="Arial" pitchFamily="34" charset="0"/>
              <a:buChar char="‒"/>
              <a:defRPr/>
            </a:pPr>
            <a:r>
              <a:rPr lang="en-US" sz="1400" dirty="0" smtClean="0"/>
              <a:t>STK Engine Application</a:t>
            </a:r>
          </a:p>
          <a:p>
            <a:pPr lvl="1">
              <a:buFont typeface="Arial" pitchFamily="34" charset="0"/>
              <a:buChar char="‒"/>
              <a:defRPr/>
            </a:pPr>
            <a:r>
              <a:rPr lang="en-US" sz="1400" dirty="0" smtClean="0"/>
              <a:t>STK Components</a:t>
            </a:r>
          </a:p>
          <a:p>
            <a:pPr>
              <a:buFont typeface="Wingdings" pitchFamily="2" charset="2"/>
              <a:buChar char="Ø"/>
              <a:defRPr/>
            </a:pPr>
            <a:r>
              <a:rPr lang="en-US" dirty="0" smtClean="0"/>
              <a:t>We chose the STK Engine Application for it’s ability to:</a:t>
            </a:r>
          </a:p>
          <a:p>
            <a:pPr lvl="1">
              <a:buFont typeface="Arial" pitchFamily="34" charset="0"/>
              <a:buChar char="‒"/>
              <a:defRPr/>
            </a:pPr>
            <a:r>
              <a:rPr lang="en-US" sz="1400" dirty="0"/>
              <a:t>S</a:t>
            </a:r>
            <a:r>
              <a:rPr lang="en-US" sz="1400" dirty="0" smtClean="0"/>
              <a:t>trip away superfluous functionality and create unique interfaces specific to the user</a:t>
            </a:r>
          </a:p>
          <a:p>
            <a:pPr lvl="1">
              <a:buFont typeface="Arial" pitchFamily="34" charset="0"/>
              <a:buChar char="‒"/>
              <a:defRPr/>
            </a:pPr>
            <a:r>
              <a:rPr lang="en-US" sz="1400" dirty="0" smtClean="0"/>
              <a:t>Utilize AGI’s well defined object model and API for software development</a:t>
            </a:r>
          </a:p>
          <a:p>
            <a:pPr lvl="1">
              <a:buFont typeface="Arial" pitchFamily="34" charset="0"/>
              <a:buChar char="‒"/>
              <a:defRPr/>
            </a:pPr>
            <a:r>
              <a:rPr lang="en-US" sz="1400" dirty="0" smtClean="0"/>
              <a:t>Produce 2-D and 3-D visualizations</a:t>
            </a:r>
          </a:p>
          <a:p>
            <a:pPr lvl="1">
              <a:buFont typeface="Arial" pitchFamily="34" charset="0"/>
              <a:buChar char="‒"/>
              <a:defRPr/>
            </a:pPr>
            <a:r>
              <a:rPr lang="en-US" sz="1400" dirty="0" smtClean="0"/>
              <a:t>Package the necessary functionality of the model in a license-enabled executable</a:t>
            </a:r>
          </a:p>
          <a:p>
            <a:pPr marL="300037" indent="-285750">
              <a:spcBef>
                <a:spcPts val="1200"/>
              </a:spcBef>
              <a:buFont typeface="Wingdings" pitchFamily="2" charset="2"/>
              <a:buChar char="Ø"/>
              <a:defRPr/>
            </a:pPr>
            <a:r>
              <a:rPr lang="en-US" dirty="0" smtClean="0"/>
              <a:t>Visualization could occur simultaneously with simulation, or after simulation</a:t>
            </a:r>
          </a:p>
          <a:p>
            <a:pPr marL="522287" lvl="1" indent="-285750">
              <a:spcBef>
                <a:spcPts val="600"/>
              </a:spcBef>
              <a:buFont typeface="Arial" pitchFamily="34" charset="0"/>
              <a:buChar char="‒"/>
              <a:defRPr/>
            </a:pPr>
            <a:r>
              <a:rPr lang="en-US" sz="1400" dirty="0" smtClean="0"/>
              <a:t>Simultaneous visualization would be system-intensive and increase runtime</a:t>
            </a:r>
          </a:p>
          <a:p>
            <a:pPr marL="522287" lvl="1" indent="-285750">
              <a:spcBef>
                <a:spcPts val="600"/>
              </a:spcBef>
              <a:buFont typeface="Arial" pitchFamily="34" charset="0"/>
              <a:buChar char="‒"/>
              <a:defRPr/>
            </a:pPr>
            <a:r>
              <a:rPr lang="en-US" sz="1400" dirty="0" smtClean="0"/>
              <a:t>We elected to visualize events of the model post-simulation</a:t>
            </a:r>
          </a:p>
          <a:p>
            <a:pPr marL="522287" lvl="1" indent="-285750">
              <a:spcBef>
                <a:spcPts val="600"/>
              </a:spcBef>
              <a:buFont typeface="Arial" pitchFamily="34" charset="0"/>
              <a:buChar char="‒"/>
              <a:defRPr/>
            </a:pPr>
            <a:r>
              <a:rPr lang="en-US" sz="1400" dirty="0" smtClean="0"/>
              <a:t>Post-simulation visualization takes about 3 hours for full loading of 10,000 objects into STK</a:t>
            </a:r>
          </a:p>
          <a:p>
            <a:pPr marL="522287" lvl="1" indent="-285750">
              <a:spcBef>
                <a:spcPts val="600"/>
              </a:spcBef>
              <a:buFont typeface="Arial" pitchFamily="34" charset="0"/>
              <a:buChar char="‒"/>
              <a:defRPr/>
            </a:pPr>
            <a:r>
              <a:rPr lang="en-US" sz="1400" dirty="0" smtClean="0"/>
              <a:t>Once objects are loaded, playback and interaction have no noticeable lag or delay</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p:cNvSpPr>
          <p:nvPr/>
        </p:nvSpPr>
        <p:spPr bwMode="auto">
          <a:xfrm>
            <a:off x="457200" y="369888"/>
            <a:ext cx="9132888"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marL="3148013" indent="-3148013" eaLnBrk="0" hangingPunct="0">
              <a:lnSpc>
                <a:spcPct val="90000"/>
              </a:lnSpc>
            </a:pPr>
            <a:r>
              <a:rPr lang="en-US" sz="2800" b="1" dirty="0"/>
              <a:t>Project Overview: </a:t>
            </a:r>
            <a:r>
              <a:rPr lang="en-US" sz="2800" dirty="0"/>
              <a:t>Support analysis of US Pacific Command OPLANS  </a:t>
            </a:r>
            <a:endParaRPr lang="en-US" sz="2200" dirty="0"/>
          </a:p>
        </p:txBody>
      </p:sp>
      <p:sp>
        <p:nvSpPr>
          <p:cNvPr id="8195" name="TextBox 3"/>
          <p:cNvSpPr txBox="1">
            <a:spLocks noChangeArrowheads="1"/>
          </p:cNvSpPr>
          <p:nvPr/>
        </p:nvSpPr>
        <p:spPr bwMode="auto">
          <a:xfrm>
            <a:off x="608013" y="1343025"/>
            <a:ext cx="8682037" cy="487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1200">
                <a:solidFill>
                  <a:schemeClr val="tx1"/>
                </a:solidFill>
                <a:latin typeface="Arial" charset="0"/>
              </a:defRPr>
            </a:lvl1pPr>
            <a:lvl2pPr marL="736600" indent="-34290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spcAft>
                <a:spcPts val="600"/>
              </a:spcAft>
              <a:buClr>
                <a:srgbClr val="002060"/>
              </a:buClr>
              <a:buFont typeface="Wingdings" pitchFamily="2" charset="2"/>
              <a:buChar char="Ø"/>
            </a:pPr>
            <a:r>
              <a:rPr lang="en-US" sz="2400" dirty="0"/>
              <a:t>United States Pacific Command, Logistics Readiness Division (PACOM J42) tasked Booz Allen Hamilton to:</a:t>
            </a:r>
          </a:p>
          <a:p>
            <a:pPr lvl="1">
              <a:buClr>
                <a:srgbClr val="002060"/>
              </a:buClr>
              <a:buFont typeface="Arial" charset="0"/>
              <a:buChar char="‒"/>
            </a:pPr>
            <a:r>
              <a:rPr lang="en-US" sz="2000" dirty="0"/>
              <a:t>Develop an executable end-to-end distribution plan which addresses Joint munitions requirements</a:t>
            </a:r>
          </a:p>
          <a:p>
            <a:pPr lvl="1">
              <a:buClr>
                <a:srgbClr val="002060"/>
              </a:buClr>
              <a:buFont typeface="Arial" charset="0"/>
              <a:buChar char="‒"/>
            </a:pPr>
            <a:r>
              <a:rPr lang="en-US" sz="2000" dirty="0"/>
              <a:t>Address all known component command requirements and theater limitations</a:t>
            </a:r>
          </a:p>
          <a:p>
            <a:pPr lvl="1">
              <a:buClr>
                <a:srgbClr val="002060"/>
              </a:buClr>
              <a:buFont typeface="Arial" charset="0"/>
              <a:buChar char="‒"/>
            </a:pPr>
            <a:r>
              <a:rPr lang="en-US" sz="2000" dirty="0"/>
              <a:t>Establish a baseline of current distribution capability</a:t>
            </a:r>
          </a:p>
          <a:p>
            <a:pPr lvl="1">
              <a:buClr>
                <a:srgbClr val="002060"/>
              </a:buClr>
              <a:buFont typeface="Arial" charset="0"/>
              <a:buChar char="‒"/>
            </a:pPr>
            <a:r>
              <a:rPr lang="en-US" sz="2000" dirty="0"/>
              <a:t>Project future capability based on known force structure and infrastructure changes</a:t>
            </a:r>
          </a:p>
          <a:p>
            <a:pPr lvl="1">
              <a:buClr>
                <a:srgbClr val="002060"/>
              </a:buClr>
              <a:buFont typeface="Arial" charset="0"/>
              <a:buChar char="‒"/>
            </a:pPr>
            <a:r>
              <a:rPr lang="en-US" sz="2000" dirty="0"/>
              <a:t>Companion analysis to deliver detail of how conclusions were reached</a:t>
            </a:r>
          </a:p>
          <a:p>
            <a:pPr lvl="1">
              <a:buClr>
                <a:srgbClr val="002060"/>
              </a:buClr>
              <a:buFont typeface="Arial" charset="0"/>
              <a:buChar char="‒"/>
            </a:pPr>
            <a:r>
              <a:rPr lang="en-US" sz="2000" dirty="0"/>
              <a:t>Provide actionable recommendations</a:t>
            </a:r>
          </a:p>
          <a:p>
            <a:pPr>
              <a:spcBef>
                <a:spcPts val="1200"/>
              </a:spcBef>
              <a:buClr>
                <a:srgbClr val="002060"/>
              </a:buClr>
              <a:buFont typeface="Wingdings" pitchFamily="2" charset="2"/>
              <a:buChar char="Ø"/>
            </a:pPr>
            <a:r>
              <a:rPr lang="en-US" sz="2400" dirty="0"/>
              <a:t>Project spanned about </a:t>
            </a:r>
            <a:r>
              <a:rPr lang="en-US" sz="2400" dirty="0" smtClean="0"/>
              <a:t>12 </a:t>
            </a:r>
            <a:r>
              <a:rPr lang="en-US" sz="2400" dirty="0"/>
              <a:t>months (September 2010 – </a:t>
            </a:r>
            <a:r>
              <a:rPr lang="en-US" sz="2400" dirty="0" smtClean="0"/>
              <a:t>August 2011)</a:t>
            </a:r>
            <a:endParaRPr lang="en-US"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p:cNvSpPr>
          <p:nvPr/>
        </p:nvSpPr>
        <p:spPr bwMode="auto">
          <a:xfrm>
            <a:off x="457200" y="262546"/>
            <a:ext cx="9132888" cy="85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marL="3148013" indent="-3148013" eaLnBrk="0" hangingPunct="0">
              <a:lnSpc>
                <a:spcPct val="90000"/>
              </a:lnSpc>
            </a:pPr>
            <a:r>
              <a:rPr lang="en-US" sz="2800" b="1" dirty="0"/>
              <a:t>Project Overview: </a:t>
            </a:r>
            <a:r>
              <a:rPr lang="en-US" sz="2800" dirty="0" smtClean="0"/>
              <a:t>Streaming Video is Worth a Thousand Words</a:t>
            </a:r>
            <a:endParaRPr lang="en-US" sz="2200" dirty="0"/>
          </a:p>
        </p:txBody>
      </p:sp>
      <p:sp>
        <p:nvSpPr>
          <p:cNvPr id="8" name="Content Placeholder 40"/>
          <p:cNvSpPr txBox="1">
            <a:spLocks/>
          </p:cNvSpPr>
          <p:nvPr/>
        </p:nvSpPr>
        <p:spPr>
          <a:xfrm>
            <a:off x="108855" y="5665501"/>
            <a:ext cx="3213208" cy="465619"/>
          </a:xfrm>
          <a:prstGeom prst="rect">
            <a:avLst/>
          </a:prstGeom>
        </p:spPr>
        <p:txBody>
          <a:bodyPr/>
          <a:lstStyle>
            <a:lvl1pPr marL="234950" indent="-234950" algn="l" rtl="0" eaLnBrk="0" fontAlgn="base" hangingPunct="0">
              <a:spcBef>
                <a:spcPct val="100000"/>
              </a:spcBef>
              <a:spcAft>
                <a:spcPct val="0"/>
              </a:spcAft>
              <a:buClr>
                <a:srgbClr val="0B1F65"/>
              </a:buClr>
              <a:buFont typeface="Webdings" pitchFamily="18" charset="2"/>
              <a:buChar char="4"/>
              <a:defRPr sz="1600">
                <a:solidFill>
                  <a:schemeClr val="tx1"/>
                </a:solidFill>
                <a:latin typeface="+mn-lt"/>
                <a:ea typeface="+mn-ea"/>
                <a:cs typeface="+mn-cs"/>
              </a:defRPr>
            </a:lvl1pPr>
            <a:lvl2pPr marL="457200" indent="-220663" algn="l" rtl="0" eaLnBrk="0" fontAlgn="base" hangingPunct="0">
              <a:lnSpc>
                <a:spcPct val="90000"/>
              </a:lnSpc>
              <a:spcBef>
                <a:spcPct val="40000"/>
              </a:spcBef>
              <a:spcAft>
                <a:spcPct val="0"/>
              </a:spcAft>
              <a:buClr>
                <a:srgbClr val="0B1F65"/>
              </a:buClr>
              <a:buChar char="–"/>
              <a:defRPr sz="1600">
                <a:solidFill>
                  <a:schemeClr val="tx1"/>
                </a:solidFill>
                <a:latin typeface="+mn-lt"/>
              </a:defRPr>
            </a:lvl2pPr>
            <a:lvl3pPr marL="2278063" indent="11113" algn="l" rtl="0" eaLnBrk="0" fontAlgn="base" hangingPunct="0">
              <a:lnSpc>
                <a:spcPct val="90000"/>
              </a:lnSpc>
              <a:spcBef>
                <a:spcPct val="40000"/>
              </a:spcBef>
              <a:spcAft>
                <a:spcPct val="0"/>
              </a:spcAft>
              <a:buClr>
                <a:srgbClr val="0B1F65"/>
              </a:buClr>
              <a:buFont typeface="Webdings" pitchFamily="18" charset="2"/>
              <a:buChar char="•"/>
              <a:defRPr sz="1600">
                <a:solidFill>
                  <a:schemeClr val="tx1"/>
                </a:solidFill>
                <a:latin typeface="+mn-lt"/>
              </a:defRPr>
            </a:lvl3pPr>
            <a:lvl4pPr marL="2403475" indent="-1031875" algn="l" rtl="0" eaLnBrk="0" fontAlgn="base" hangingPunct="0">
              <a:lnSpc>
                <a:spcPct val="90000"/>
              </a:lnSpc>
              <a:spcBef>
                <a:spcPct val="40000"/>
              </a:spcBef>
              <a:spcAft>
                <a:spcPct val="0"/>
              </a:spcAft>
              <a:buClr>
                <a:srgbClr val="0B1F65"/>
              </a:buClr>
              <a:buChar char="–"/>
              <a:defRPr sz="1600">
                <a:solidFill>
                  <a:schemeClr val="tx1"/>
                </a:solidFill>
                <a:latin typeface="+mn-lt"/>
              </a:defRPr>
            </a:lvl4pPr>
            <a:lvl5pPr marL="2517775" indent="-688975" algn="l" rtl="0" eaLnBrk="0" fontAlgn="base" hangingPunct="0">
              <a:lnSpc>
                <a:spcPct val="90000"/>
              </a:lnSpc>
              <a:spcBef>
                <a:spcPct val="0"/>
              </a:spcBef>
              <a:spcAft>
                <a:spcPct val="40000"/>
              </a:spcAft>
              <a:buClr>
                <a:schemeClr val="tx1"/>
              </a:buClr>
              <a:buSzPct val="40000"/>
              <a:buFont typeface="Arial" charset="0"/>
              <a:buChar char="»"/>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a:spcBef>
                <a:spcPct val="0"/>
              </a:spcBef>
              <a:spcAft>
                <a:spcPts val="300"/>
              </a:spcAft>
            </a:pPr>
            <a:r>
              <a:rPr lang="en-US" b="1" dirty="0" smtClean="0"/>
              <a:t>Scope: </a:t>
            </a:r>
            <a:r>
              <a:rPr lang="en-US" dirty="0" smtClean="0"/>
              <a:t>Global – Theatre</a:t>
            </a:r>
          </a:p>
        </p:txBody>
      </p:sp>
      <p:sp>
        <p:nvSpPr>
          <p:cNvPr id="10" name="Content Placeholder 40"/>
          <p:cNvSpPr txBox="1">
            <a:spLocks/>
          </p:cNvSpPr>
          <p:nvPr/>
        </p:nvSpPr>
        <p:spPr>
          <a:xfrm>
            <a:off x="3292926" y="5665501"/>
            <a:ext cx="3213208" cy="465619"/>
          </a:xfrm>
          <a:prstGeom prst="rect">
            <a:avLst/>
          </a:prstGeom>
        </p:spPr>
        <p:txBody>
          <a:bodyPr/>
          <a:lstStyle>
            <a:lvl1pPr marL="234950" indent="-234950" algn="l" rtl="0" eaLnBrk="0" fontAlgn="base" hangingPunct="0">
              <a:spcBef>
                <a:spcPct val="100000"/>
              </a:spcBef>
              <a:spcAft>
                <a:spcPct val="0"/>
              </a:spcAft>
              <a:buClr>
                <a:srgbClr val="0B1F65"/>
              </a:buClr>
              <a:buFont typeface="Webdings" pitchFamily="18" charset="2"/>
              <a:buChar char="4"/>
              <a:defRPr sz="1600">
                <a:solidFill>
                  <a:schemeClr val="tx1"/>
                </a:solidFill>
                <a:latin typeface="+mn-lt"/>
                <a:ea typeface="+mn-ea"/>
                <a:cs typeface="+mn-cs"/>
              </a:defRPr>
            </a:lvl1pPr>
            <a:lvl2pPr marL="457200" indent="-220663" algn="l" rtl="0" eaLnBrk="0" fontAlgn="base" hangingPunct="0">
              <a:lnSpc>
                <a:spcPct val="90000"/>
              </a:lnSpc>
              <a:spcBef>
                <a:spcPct val="40000"/>
              </a:spcBef>
              <a:spcAft>
                <a:spcPct val="0"/>
              </a:spcAft>
              <a:buClr>
                <a:srgbClr val="0B1F65"/>
              </a:buClr>
              <a:buChar char="–"/>
              <a:defRPr sz="1600">
                <a:solidFill>
                  <a:schemeClr val="tx1"/>
                </a:solidFill>
                <a:latin typeface="+mn-lt"/>
              </a:defRPr>
            </a:lvl2pPr>
            <a:lvl3pPr marL="2278063" indent="11113" algn="l" rtl="0" eaLnBrk="0" fontAlgn="base" hangingPunct="0">
              <a:lnSpc>
                <a:spcPct val="90000"/>
              </a:lnSpc>
              <a:spcBef>
                <a:spcPct val="40000"/>
              </a:spcBef>
              <a:spcAft>
                <a:spcPct val="0"/>
              </a:spcAft>
              <a:buClr>
                <a:srgbClr val="0B1F65"/>
              </a:buClr>
              <a:buFont typeface="Webdings" pitchFamily="18" charset="2"/>
              <a:buChar char="•"/>
              <a:defRPr sz="1600">
                <a:solidFill>
                  <a:schemeClr val="tx1"/>
                </a:solidFill>
                <a:latin typeface="+mn-lt"/>
              </a:defRPr>
            </a:lvl3pPr>
            <a:lvl4pPr marL="2403475" indent="-1031875" algn="l" rtl="0" eaLnBrk="0" fontAlgn="base" hangingPunct="0">
              <a:lnSpc>
                <a:spcPct val="90000"/>
              </a:lnSpc>
              <a:spcBef>
                <a:spcPct val="40000"/>
              </a:spcBef>
              <a:spcAft>
                <a:spcPct val="0"/>
              </a:spcAft>
              <a:buClr>
                <a:srgbClr val="0B1F65"/>
              </a:buClr>
              <a:buChar char="–"/>
              <a:defRPr sz="1600">
                <a:solidFill>
                  <a:schemeClr val="tx1"/>
                </a:solidFill>
                <a:latin typeface="+mn-lt"/>
              </a:defRPr>
            </a:lvl4pPr>
            <a:lvl5pPr marL="2517775" indent="-688975" algn="l" rtl="0" eaLnBrk="0" fontAlgn="base" hangingPunct="0">
              <a:lnSpc>
                <a:spcPct val="90000"/>
              </a:lnSpc>
              <a:spcBef>
                <a:spcPct val="0"/>
              </a:spcBef>
              <a:spcAft>
                <a:spcPct val="40000"/>
              </a:spcAft>
              <a:buClr>
                <a:schemeClr val="tx1"/>
              </a:buClr>
              <a:buSzPct val="40000"/>
              <a:buFont typeface="Arial" charset="0"/>
              <a:buChar char="»"/>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a:spcBef>
                <a:spcPct val="0"/>
              </a:spcBef>
              <a:spcAft>
                <a:spcPts val="300"/>
              </a:spcAft>
            </a:pPr>
            <a:r>
              <a:rPr lang="en-US" b="1" dirty="0" smtClean="0"/>
              <a:t>Technique: </a:t>
            </a:r>
            <a:r>
              <a:rPr lang="en-US" dirty="0"/>
              <a:t>Stochastic </a:t>
            </a:r>
            <a:r>
              <a:rPr lang="en-US" dirty="0" smtClean="0"/>
              <a:t>model</a:t>
            </a:r>
            <a:endParaRPr lang="en-US" dirty="0"/>
          </a:p>
          <a:p>
            <a:pPr>
              <a:spcBef>
                <a:spcPct val="0"/>
              </a:spcBef>
              <a:spcAft>
                <a:spcPts val="300"/>
              </a:spcAft>
            </a:pPr>
            <a:endParaRPr lang="en-US" dirty="0" smtClean="0"/>
          </a:p>
        </p:txBody>
      </p:sp>
      <p:sp>
        <p:nvSpPr>
          <p:cNvPr id="11" name="Content Placeholder 40"/>
          <p:cNvSpPr txBox="1">
            <a:spLocks/>
          </p:cNvSpPr>
          <p:nvPr/>
        </p:nvSpPr>
        <p:spPr>
          <a:xfrm>
            <a:off x="6476998" y="5665501"/>
            <a:ext cx="3213208" cy="691753"/>
          </a:xfrm>
          <a:prstGeom prst="rect">
            <a:avLst/>
          </a:prstGeom>
        </p:spPr>
        <p:txBody>
          <a:bodyPr/>
          <a:lstStyle>
            <a:lvl1pPr marL="234950" indent="-234950" algn="l" rtl="0" eaLnBrk="0" fontAlgn="base" hangingPunct="0">
              <a:spcBef>
                <a:spcPct val="100000"/>
              </a:spcBef>
              <a:spcAft>
                <a:spcPct val="0"/>
              </a:spcAft>
              <a:buClr>
                <a:srgbClr val="0B1F65"/>
              </a:buClr>
              <a:buFont typeface="Webdings" pitchFamily="18" charset="2"/>
              <a:buChar char="4"/>
              <a:defRPr sz="1600">
                <a:solidFill>
                  <a:schemeClr val="tx1"/>
                </a:solidFill>
                <a:latin typeface="+mn-lt"/>
                <a:ea typeface="+mn-ea"/>
                <a:cs typeface="+mn-cs"/>
              </a:defRPr>
            </a:lvl1pPr>
            <a:lvl2pPr marL="457200" indent="-220663" algn="l" rtl="0" eaLnBrk="0" fontAlgn="base" hangingPunct="0">
              <a:lnSpc>
                <a:spcPct val="90000"/>
              </a:lnSpc>
              <a:spcBef>
                <a:spcPct val="40000"/>
              </a:spcBef>
              <a:spcAft>
                <a:spcPct val="0"/>
              </a:spcAft>
              <a:buClr>
                <a:srgbClr val="0B1F65"/>
              </a:buClr>
              <a:buChar char="–"/>
              <a:defRPr sz="1600">
                <a:solidFill>
                  <a:schemeClr val="tx1"/>
                </a:solidFill>
                <a:latin typeface="+mn-lt"/>
              </a:defRPr>
            </a:lvl2pPr>
            <a:lvl3pPr marL="2278063" indent="11113" algn="l" rtl="0" eaLnBrk="0" fontAlgn="base" hangingPunct="0">
              <a:lnSpc>
                <a:spcPct val="90000"/>
              </a:lnSpc>
              <a:spcBef>
                <a:spcPct val="40000"/>
              </a:spcBef>
              <a:spcAft>
                <a:spcPct val="0"/>
              </a:spcAft>
              <a:buClr>
                <a:srgbClr val="0B1F65"/>
              </a:buClr>
              <a:buFont typeface="Webdings" pitchFamily="18" charset="2"/>
              <a:buChar char="•"/>
              <a:defRPr sz="1600">
                <a:solidFill>
                  <a:schemeClr val="tx1"/>
                </a:solidFill>
                <a:latin typeface="+mn-lt"/>
              </a:defRPr>
            </a:lvl3pPr>
            <a:lvl4pPr marL="2403475" indent="-1031875" algn="l" rtl="0" eaLnBrk="0" fontAlgn="base" hangingPunct="0">
              <a:lnSpc>
                <a:spcPct val="90000"/>
              </a:lnSpc>
              <a:spcBef>
                <a:spcPct val="40000"/>
              </a:spcBef>
              <a:spcAft>
                <a:spcPct val="0"/>
              </a:spcAft>
              <a:buClr>
                <a:srgbClr val="0B1F65"/>
              </a:buClr>
              <a:buChar char="–"/>
              <a:defRPr sz="1600">
                <a:solidFill>
                  <a:schemeClr val="tx1"/>
                </a:solidFill>
                <a:latin typeface="+mn-lt"/>
              </a:defRPr>
            </a:lvl4pPr>
            <a:lvl5pPr marL="2517775" indent="-688975" algn="l" rtl="0" eaLnBrk="0" fontAlgn="base" hangingPunct="0">
              <a:lnSpc>
                <a:spcPct val="90000"/>
              </a:lnSpc>
              <a:spcBef>
                <a:spcPct val="0"/>
              </a:spcBef>
              <a:spcAft>
                <a:spcPct val="40000"/>
              </a:spcAft>
              <a:buClr>
                <a:schemeClr val="tx1"/>
              </a:buClr>
              <a:buSzPct val="40000"/>
              <a:buFont typeface="Arial" charset="0"/>
              <a:buChar char="»"/>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a:spcBef>
                <a:spcPct val="0"/>
              </a:spcBef>
              <a:spcAft>
                <a:spcPts val="300"/>
              </a:spcAft>
            </a:pPr>
            <a:r>
              <a:rPr lang="en-US" b="1" dirty="0" smtClean="0"/>
              <a:t>Application: </a:t>
            </a:r>
            <a:r>
              <a:rPr lang="en-US" dirty="0" smtClean="0"/>
              <a:t>Operations and Planning Evaluation</a:t>
            </a:r>
          </a:p>
        </p:txBody>
      </p:sp>
      <p:pic>
        <p:nvPicPr>
          <p:cNvPr id="4" name="ExampleVisualization_6.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00200" y="1111684"/>
            <a:ext cx="6483401" cy="4553817"/>
          </a:xfrm>
          <a:prstGeom prst="rect">
            <a:avLst/>
          </a:prstGeom>
        </p:spPr>
      </p:pic>
    </p:spTree>
    <p:extLst>
      <p:ext uri="{BB962C8B-B14F-4D97-AF65-F5344CB8AC3E}">
        <p14:creationId xmlns:p14="http://schemas.microsoft.com/office/powerpoint/2010/main" val="342254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50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10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8">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500"/>
                                  </p:stCondLst>
                                  <p:childTnLst>
                                    <p:set>
                                      <p:cBhvr>
                                        <p:cTn id="10" dur="1" fill="hold">
                                          <p:stCondLst>
                                            <p:cond delay="0"/>
                                          </p:stCondLst>
                                        </p:cTn>
                                        <p:tgtEl>
                                          <p:spTgt spid="10">
                                            <p:txEl>
                                              <p:pRg st="0" end="0"/>
                                            </p:txEl>
                                          </p:spTgt>
                                        </p:tgtEl>
                                        <p:attrNameLst>
                                          <p:attrName>style.visibility</p:attrName>
                                        </p:attrNameLst>
                                      </p:cBhvr>
                                      <p:to>
                                        <p:strVal val="visible"/>
                                      </p:to>
                                    </p:set>
                                    <p:anim calcmode="lin" valueType="num">
                                      <p:cBhvr>
                                        <p:cTn id="11"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2" dur="1000" fill="hold"/>
                                        <p:tgtEl>
                                          <p:spTgt spid="10">
                                            <p:txEl>
                                              <p:pRg st="0" end="0"/>
                                            </p:txEl>
                                          </p:spTgt>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50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p:cTn id="15"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11">
                                            <p:txEl>
                                              <p:pRg st="0" end="0"/>
                                            </p:txEl>
                                          </p:spTgt>
                                        </p:tgtEl>
                                        <p:attrNameLst>
                                          <p:attrName>ppt_h</p:attrName>
                                        </p:attrNameLst>
                                      </p:cBhvr>
                                      <p:tavLst>
                                        <p:tav tm="0">
                                          <p:val>
                                            <p:fltVal val="0"/>
                                          </p:val>
                                        </p:tav>
                                        <p:tav tm="100000">
                                          <p:val>
                                            <p:strVal val="#ppt_h"/>
                                          </p:val>
                                        </p:tav>
                                      </p:tavLst>
                                    </p:anim>
                                  </p:childTnLst>
                                </p:cTn>
                              </p:par>
                            </p:childTnLst>
                          </p:cTn>
                        </p:par>
                        <p:par>
                          <p:cTn id="17" fill="hold">
                            <p:stCondLst>
                              <p:cond delay="1500"/>
                            </p:stCondLst>
                            <p:childTnLst>
                              <p:par>
                                <p:cTn id="18" presetID="1" presetClass="mediacall" presetSubtype="0" fill="hold" nodeType="afterEffect">
                                  <p:stCondLst>
                                    <p:cond delay="0"/>
                                  </p:stCondLst>
                                  <p:childTnLst>
                                    <p:cmd type="call" cmd="playFrom(0.0)">
                                      <p:cBhvr>
                                        <p:cTn id="19" dur="481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4"/>
                </p:tgtEl>
              </p:cMediaNode>
            </p:video>
            <p:seq concurrent="1" nextAc="seek">
              <p:cTn id="21" restart="whenNotActive" fill="hold" evtFilter="cancelBubble" nodeType="interactiveSeq">
                <p:stCondLst>
                  <p:cond evt="onClick" delay="0">
                    <p:tgtEl>
                      <p:spTgt spid="4"/>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4"/>
                                        </p:tgtEl>
                                      </p:cBhvr>
                                    </p:cmd>
                                  </p:childTnLst>
                                </p:cTn>
                              </p:par>
                            </p:childTnLst>
                          </p:cTn>
                        </p:par>
                      </p:childTnLst>
                    </p:cTn>
                  </p:par>
                </p:childTnLst>
              </p:cTn>
              <p:nextCondLst>
                <p:cond evt="onClick" delay="0">
                  <p:tgtEl>
                    <p:spTgt spid="4"/>
                  </p:tgtEl>
                </p:cond>
              </p:nextCondLst>
            </p:seq>
          </p:childTnLst>
        </p:cTn>
      </p:par>
    </p:tnLst>
    <p:bldLst>
      <p:bldP spid="8" grpId="0" build="p"/>
      <p:bldP spid="10" grpId="0" build="p"/>
      <p:bldP spid="1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p:cNvSpPr>
          <p:nvPr/>
        </p:nvSpPr>
        <p:spPr bwMode="auto">
          <a:xfrm>
            <a:off x="457200" y="369888"/>
            <a:ext cx="898525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marL="3148013" indent="-3148013" eaLnBrk="0" hangingPunct="0">
              <a:lnSpc>
                <a:spcPct val="90000"/>
              </a:lnSpc>
            </a:pPr>
            <a:r>
              <a:rPr lang="en-US" sz="2800" b="1" dirty="0"/>
              <a:t>Project Overview: </a:t>
            </a:r>
            <a:r>
              <a:rPr lang="en-US" sz="2800" dirty="0"/>
              <a:t>High-Level Modeling Requirements</a:t>
            </a:r>
            <a:endParaRPr lang="en-US" sz="2200" dirty="0"/>
          </a:p>
        </p:txBody>
      </p:sp>
      <p:grpSp>
        <p:nvGrpSpPr>
          <p:cNvPr id="52" name="Group 51"/>
          <p:cNvGrpSpPr>
            <a:grpSpLocks/>
          </p:cNvGrpSpPr>
          <p:nvPr/>
        </p:nvGrpSpPr>
        <p:grpSpPr bwMode="auto">
          <a:xfrm>
            <a:off x="2909888" y="1009650"/>
            <a:ext cx="3671887" cy="4552950"/>
            <a:chOff x="411656" y="1010093"/>
            <a:chExt cx="3671124" cy="4553186"/>
          </a:xfrm>
        </p:grpSpPr>
        <p:grpSp>
          <p:nvGrpSpPr>
            <p:cNvPr id="25" name="Diagram group"/>
            <p:cNvGrpSpPr/>
            <p:nvPr/>
          </p:nvGrpSpPr>
          <p:grpSpPr>
            <a:xfrm>
              <a:off x="1059819" y="1010093"/>
              <a:ext cx="2051411" cy="1835877"/>
              <a:chOff x="3800404" y="175336"/>
              <a:chExt cx="1560313" cy="1560313"/>
            </a:xfrm>
            <a:scene3d>
              <a:camera prst="perspectiveRelaxed">
                <a:rot lat="19149996" lon="20104178" rev="1577324"/>
              </a:camera>
              <a:lightRig rig="soft" dir="t"/>
              <a:backdrop>
                <a:anchor x="0" y="0" z="-210000"/>
                <a:norm dx="0" dy="0" dz="914400"/>
                <a:up dx="0" dy="914400" dz="0"/>
              </a:backdrop>
            </a:scene3d>
          </p:grpSpPr>
          <p:grpSp>
            <p:nvGrpSpPr>
              <p:cNvPr id="26" name="Group 25"/>
              <p:cNvGrpSpPr/>
              <p:nvPr/>
            </p:nvGrpSpPr>
            <p:grpSpPr>
              <a:xfrm>
                <a:off x="3800404" y="175336"/>
                <a:ext cx="1560313" cy="1560313"/>
                <a:chOff x="3800404" y="175336"/>
                <a:chExt cx="1560313" cy="1560313"/>
              </a:xfrm>
            </p:grpSpPr>
            <p:sp>
              <p:nvSpPr>
                <p:cNvPr id="27" name="Shape 26"/>
                <p:cNvSpPr/>
                <p:nvPr/>
              </p:nvSpPr>
              <p:spPr>
                <a:xfrm rot="20700000">
                  <a:off x="3800404" y="175336"/>
                  <a:ext cx="1560313" cy="1560313"/>
                </a:xfrm>
                <a:prstGeom prst="gear6">
                  <a:avLst/>
                </a:prstGeom>
                <a:sp3d extrusionH="152250" prstMaterial="matte">
                  <a:bevelT w="165100" prst="coolSlant"/>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28" name="Shape 4"/>
                <p:cNvSpPr/>
                <p:nvPr/>
              </p:nvSpPr>
              <p:spPr>
                <a:xfrm>
                  <a:off x="4142626" y="517558"/>
                  <a:ext cx="875868" cy="875868"/>
                </a:xfrm>
                <a:prstGeom prst="rect">
                  <a:avLst/>
                </a:prstGeom>
                <a:sp3d/>
              </p:spPr>
              <p:style>
                <a:lnRef idx="0">
                  <a:scrgbClr r="0" g="0" b="0"/>
                </a:lnRef>
                <a:fillRef idx="0">
                  <a:scrgbClr r="0" g="0" b="0"/>
                </a:fillRef>
                <a:effectRef idx="0">
                  <a:scrgbClr r="0" g="0" b="0"/>
                </a:effectRef>
                <a:fontRef idx="minor">
                  <a:schemeClr val="lt1"/>
                </a:fontRef>
              </p:style>
              <p:txBody>
                <a:bodyPr lIns="27940" tIns="27940" rIns="27940" bIns="27940" spcCol="1270" anchor="ctr">
                  <a:sp3d extrusionH="28000" prstMaterial="matte"/>
                </a:bodyPr>
                <a:lstStyle/>
                <a:p>
                  <a:pPr algn="ctr" defTabSz="977900">
                    <a:lnSpc>
                      <a:spcPct val="90000"/>
                    </a:lnSpc>
                    <a:spcAft>
                      <a:spcPct val="35000"/>
                    </a:spcAft>
                    <a:defRPr/>
                  </a:pPr>
                  <a:r>
                    <a:rPr lang="en-US" sz="2200" dirty="0"/>
                    <a:t>SME’s</a:t>
                  </a:r>
                </a:p>
              </p:txBody>
            </p:sp>
          </p:grpSp>
        </p:grpSp>
        <p:grpSp>
          <p:nvGrpSpPr>
            <p:cNvPr id="29" name="Diagram group"/>
            <p:cNvGrpSpPr/>
            <p:nvPr/>
          </p:nvGrpSpPr>
          <p:grpSpPr>
            <a:xfrm>
              <a:off x="411656" y="2076261"/>
              <a:ext cx="2093713" cy="1873734"/>
              <a:chOff x="2908447" y="1273991"/>
              <a:chExt cx="1592488" cy="1592488"/>
            </a:xfrm>
            <a:scene3d>
              <a:camera prst="perspectiveRelaxed">
                <a:rot lat="19149996" lon="20104178" rev="1577324"/>
              </a:camera>
              <a:lightRig rig="soft" dir="t"/>
              <a:backdrop>
                <a:anchor x="0" y="0" z="-210000"/>
                <a:norm dx="0" dy="0" dz="914400"/>
                <a:up dx="0" dy="914400" dz="0"/>
              </a:backdrop>
            </a:scene3d>
          </p:grpSpPr>
          <p:grpSp>
            <p:nvGrpSpPr>
              <p:cNvPr id="30" name="Group 29"/>
              <p:cNvGrpSpPr/>
              <p:nvPr/>
            </p:nvGrpSpPr>
            <p:grpSpPr>
              <a:xfrm>
                <a:off x="2908447" y="1273991"/>
                <a:ext cx="1592488" cy="1592488"/>
                <a:chOff x="2908447" y="1273991"/>
                <a:chExt cx="1592488" cy="1592488"/>
              </a:xfrm>
            </p:grpSpPr>
            <p:sp>
              <p:nvSpPr>
                <p:cNvPr id="31" name="Shape 30"/>
                <p:cNvSpPr/>
                <p:nvPr/>
              </p:nvSpPr>
              <p:spPr>
                <a:xfrm>
                  <a:off x="2908447" y="1273991"/>
                  <a:ext cx="1592488" cy="1592488"/>
                </a:xfrm>
                <a:prstGeom prst="gear6">
                  <a:avLst/>
                </a:prstGeom>
                <a:sp3d extrusionH="152250" prstMaterial="matte">
                  <a:bevelT w="165100" prst="coolSlant"/>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32" name="Shape 4"/>
                <p:cNvSpPr/>
                <p:nvPr/>
              </p:nvSpPr>
              <p:spPr>
                <a:xfrm>
                  <a:off x="3309361" y="1677328"/>
                  <a:ext cx="790660" cy="785814"/>
                </a:xfrm>
                <a:prstGeom prst="rect">
                  <a:avLst/>
                </a:prstGeom>
                <a:sp3d/>
              </p:spPr>
              <p:style>
                <a:lnRef idx="0">
                  <a:scrgbClr r="0" g="0" b="0"/>
                </a:lnRef>
                <a:fillRef idx="0">
                  <a:scrgbClr r="0" g="0" b="0"/>
                </a:fillRef>
                <a:effectRef idx="0">
                  <a:scrgbClr r="0" g="0" b="0"/>
                </a:effectRef>
                <a:fontRef idx="minor">
                  <a:schemeClr val="lt1"/>
                </a:fontRef>
              </p:style>
              <p:txBody>
                <a:bodyPr lIns="16510" tIns="16510" rIns="16510" bIns="16510" spcCol="1270" anchor="ctr">
                  <a:sp3d extrusionH="28000" prstMaterial="matte"/>
                </a:bodyPr>
                <a:lstStyle/>
                <a:p>
                  <a:pPr algn="ctr" defTabSz="577850">
                    <a:lnSpc>
                      <a:spcPct val="90000"/>
                    </a:lnSpc>
                    <a:spcAft>
                      <a:spcPct val="35000"/>
                    </a:spcAft>
                    <a:defRPr/>
                  </a:pPr>
                  <a:r>
                    <a:rPr lang="en-US" sz="1800" dirty="0"/>
                    <a:t>Data Collection</a:t>
                  </a:r>
                </a:p>
              </p:txBody>
            </p:sp>
          </p:grpSp>
        </p:grpSp>
        <p:grpSp>
          <p:nvGrpSpPr>
            <p:cNvPr id="33" name="Diagram group"/>
            <p:cNvGrpSpPr/>
            <p:nvPr/>
          </p:nvGrpSpPr>
          <p:grpSpPr>
            <a:xfrm>
              <a:off x="2031369" y="2559249"/>
              <a:ext cx="2051411" cy="1835877"/>
              <a:chOff x="3800404" y="175336"/>
              <a:chExt cx="1560313" cy="1560313"/>
            </a:xfrm>
            <a:scene3d>
              <a:camera prst="perspectiveRelaxed">
                <a:rot lat="19149996" lon="20104178" rev="1577324"/>
              </a:camera>
              <a:lightRig rig="soft" dir="t"/>
              <a:backdrop>
                <a:anchor x="0" y="0" z="-210000"/>
                <a:norm dx="0" dy="0" dz="914400"/>
                <a:up dx="0" dy="914400" dz="0"/>
              </a:backdrop>
            </a:scene3d>
          </p:grpSpPr>
          <p:grpSp>
            <p:nvGrpSpPr>
              <p:cNvPr id="34" name="Group 33"/>
              <p:cNvGrpSpPr/>
              <p:nvPr/>
            </p:nvGrpSpPr>
            <p:grpSpPr>
              <a:xfrm>
                <a:off x="3800404" y="175336"/>
                <a:ext cx="1560313" cy="1560313"/>
                <a:chOff x="3800404" y="175336"/>
                <a:chExt cx="1560313" cy="1560313"/>
              </a:xfrm>
            </p:grpSpPr>
            <p:sp>
              <p:nvSpPr>
                <p:cNvPr id="35" name="Shape 34"/>
                <p:cNvSpPr/>
                <p:nvPr/>
              </p:nvSpPr>
              <p:spPr>
                <a:xfrm rot="20700000">
                  <a:off x="3800404" y="175336"/>
                  <a:ext cx="1560313" cy="1560313"/>
                </a:xfrm>
                <a:prstGeom prst="gear6">
                  <a:avLst/>
                </a:prstGeom>
                <a:sp3d extrusionH="152250" prstMaterial="matte">
                  <a:bevelT w="165100" prst="coolSlant"/>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36" name="Shape 4"/>
                <p:cNvSpPr/>
                <p:nvPr/>
              </p:nvSpPr>
              <p:spPr>
                <a:xfrm>
                  <a:off x="4142626" y="517558"/>
                  <a:ext cx="875868" cy="875868"/>
                </a:xfrm>
                <a:prstGeom prst="rect">
                  <a:avLst/>
                </a:prstGeom>
                <a:sp3d/>
              </p:spPr>
              <p:style>
                <a:lnRef idx="0">
                  <a:scrgbClr r="0" g="0" b="0"/>
                </a:lnRef>
                <a:fillRef idx="0">
                  <a:scrgbClr r="0" g="0" b="0"/>
                </a:fillRef>
                <a:effectRef idx="0">
                  <a:scrgbClr r="0" g="0" b="0"/>
                </a:effectRef>
                <a:fontRef idx="minor">
                  <a:schemeClr val="lt1"/>
                </a:fontRef>
              </p:style>
              <p:txBody>
                <a:bodyPr lIns="16510" tIns="16510" rIns="16510" bIns="16510" spcCol="1270" anchor="ctr">
                  <a:sp3d extrusionH="28000" prstMaterial="matte"/>
                </a:bodyPr>
                <a:lstStyle/>
                <a:p>
                  <a:pPr algn="ctr" defTabSz="577850">
                    <a:lnSpc>
                      <a:spcPct val="90000"/>
                    </a:lnSpc>
                    <a:spcAft>
                      <a:spcPct val="35000"/>
                    </a:spcAft>
                    <a:defRPr/>
                  </a:pPr>
                  <a:r>
                    <a:rPr lang="en-US" sz="2000" dirty="0"/>
                    <a:t>Modeling</a:t>
                  </a:r>
                </a:p>
              </p:txBody>
            </p:sp>
          </p:grpSp>
        </p:grpSp>
        <p:grpSp>
          <p:nvGrpSpPr>
            <p:cNvPr id="37" name="Diagram group"/>
            <p:cNvGrpSpPr/>
            <p:nvPr/>
          </p:nvGrpSpPr>
          <p:grpSpPr>
            <a:xfrm>
              <a:off x="1651892" y="3727402"/>
              <a:ext cx="2051411" cy="1835877"/>
              <a:chOff x="3840844" y="211484"/>
              <a:chExt cx="1560313" cy="1560313"/>
            </a:xfrm>
            <a:scene3d>
              <a:camera prst="perspectiveRelaxed">
                <a:rot lat="19149996" lon="20104178" rev="1577324"/>
              </a:camera>
              <a:lightRig rig="soft" dir="t"/>
              <a:backdrop>
                <a:anchor x="0" y="0" z="-210000"/>
                <a:norm dx="0" dy="0" dz="914400"/>
                <a:up dx="0" dy="914400" dz="0"/>
              </a:backdrop>
            </a:scene3d>
          </p:grpSpPr>
          <p:grpSp>
            <p:nvGrpSpPr>
              <p:cNvPr id="38" name="Group 37"/>
              <p:cNvGrpSpPr/>
              <p:nvPr/>
            </p:nvGrpSpPr>
            <p:grpSpPr>
              <a:xfrm>
                <a:off x="3840844" y="211484"/>
                <a:ext cx="1560313" cy="1560313"/>
                <a:chOff x="3840844" y="211484"/>
                <a:chExt cx="1560313" cy="1560313"/>
              </a:xfrm>
            </p:grpSpPr>
            <p:sp>
              <p:nvSpPr>
                <p:cNvPr id="39" name="Shape 38"/>
                <p:cNvSpPr/>
                <p:nvPr/>
              </p:nvSpPr>
              <p:spPr>
                <a:xfrm rot="20700000">
                  <a:off x="3840844" y="211484"/>
                  <a:ext cx="1560313" cy="1560313"/>
                </a:xfrm>
                <a:prstGeom prst="gear6">
                  <a:avLst/>
                </a:prstGeom>
                <a:sp3d extrusionH="152250" prstMaterial="matte">
                  <a:bevelT w="165100" prst="coolSlant"/>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40" name="Shape 4"/>
                <p:cNvSpPr/>
                <p:nvPr/>
              </p:nvSpPr>
              <p:spPr>
                <a:xfrm>
                  <a:off x="4142626" y="517558"/>
                  <a:ext cx="875868" cy="875868"/>
                </a:xfrm>
                <a:prstGeom prst="rect">
                  <a:avLst/>
                </a:prstGeom>
                <a:sp3d/>
              </p:spPr>
              <p:style>
                <a:lnRef idx="0">
                  <a:scrgbClr r="0" g="0" b="0"/>
                </a:lnRef>
                <a:fillRef idx="0">
                  <a:scrgbClr r="0" g="0" b="0"/>
                </a:fillRef>
                <a:effectRef idx="0">
                  <a:scrgbClr r="0" g="0" b="0"/>
                </a:effectRef>
                <a:fontRef idx="minor">
                  <a:schemeClr val="lt1"/>
                </a:fontRef>
              </p:style>
              <p:txBody>
                <a:bodyPr lIns="16510" tIns="16510" rIns="16510" bIns="16510" spcCol="1270" anchor="ctr">
                  <a:sp3d extrusionH="28000" prstMaterial="matte"/>
                </a:bodyPr>
                <a:lstStyle/>
                <a:p>
                  <a:pPr algn="ctr" defTabSz="577850">
                    <a:lnSpc>
                      <a:spcPct val="90000"/>
                    </a:lnSpc>
                    <a:spcAft>
                      <a:spcPct val="35000"/>
                    </a:spcAft>
                    <a:defRPr/>
                  </a:pPr>
                  <a:r>
                    <a:rPr lang="en-US" sz="2000" dirty="0"/>
                    <a:t>Analysis</a:t>
                  </a:r>
                </a:p>
              </p:txBody>
            </p:sp>
          </p:grpSp>
        </p:grpSp>
      </p:grpSp>
      <p:sp>
        <p:nvSpPr>
          <p:cNvPr id="41" name="Content Placeholder 40"/>
          <p:cNvSpPr>
            <a:spLocks noGrp="1"/>
          </p:cNvSpPr>
          <p:nvPr>
            <p:ph idx="1"/>
          </p:nvPr>
        </p:nvSpPr>
        <p:spPr>
          <a:xfrm>
            <a:off x="4646613" y="2760663"/>
            <a:ext cx="4933950" cy="3036887"/>
          </a:xfrm>
        </p:spPr>
        <p:txBody>
          <a:bodyPr/>
          <a:lstStyle/>
          <a:p>
            <a:pPr>
              <a:spcBef>
                <a:spcPct val="0"/>
              </a:spcBef>
              <a:spcAft>
                <a:spcPts val="300"/>
              </a:spcAft>
            </a:pPr>
            <a:r>
              <a:rPr lang="en-US" dirty="0" smtClean="0"/>
              <a:t>Provide packing capability that meets geometry, volume, and weight constraints</a:t>
            </a:r>
          </a:p>
          <a:p>
            <a:pPr>
              <a:spcBef>
                <a:spcPct val="0"/>
              </a:spcBef>
              <a:spcAft>
                <a:spcPts val="300"/>
              </a:spcAft>
            </a:pPr>
            <a:r>
              <a:rPr lang="en-US" dirty="0" smtClean="0"/>
              <a:t>Incorporate HazMat compatibility constraints</a:t>
            </a:r>
          </a:p>
          <a:p>
            <a:pPr>
              <a:spcBef>
                <a:spcPct val="0"/>
              </a:spcBef>
              <a:spcAft>
                <a:spcPts val="300"/>
              </a:spcAft>
            </a:pPr>
            <a:r>
              <a:rPr lang="en-US" dirty="0" smtClean="0"/>
              <a:t>Provide flexibility to adjust specified variables</a:t>
            </a:r>
          </a:p>
          <a:p>
            <a:pPr>
              <a:spcBef>
                <a:spcPct val="0"/>
              </a:spcBef>
              <a:spcAft>
                <a:spcPts val="300"/>
              </a:spcAft>
            </a:pPr>
            <a:r>
              <a:rPr lang="en-US" dirty="0" smtClean="0"/>
              <a:t>Incorporate truck, rail, air, and sea movements</a:t>
            </a:r>
          </a:p>
          <a:p>
            <a:pPr>
              <a:spcBef>
                <a:spcPct val="0"/>
              </a:spcBef>
              <a:spcAft>
                <a:spcPts val="300"/>
              </a:spcAft>
            </a:pPr>
            <a:r>
              <a:rPr lang="en-US" dirty="0" smtClean="0"/>
              <a:t>Ability to know end-to-end movement of each commodity</a:t>
            </a:r>
          </a:p>
          <a:p>
            <a:pPr>
              <a:spcBef>
                <a:spcPct val="0"/>
              </a:spcBef>
              <a:spcAft>
                <a:spcPts val="300"/>
              </a:spcAft>
            </a:pPr>
            <a:r>
              <a:rPr lang="en-US" dirty="0" smtClean="0"/>
              <a:t>Ability to produce delivery date for each commodity</a:t>
            </a:r>
          </a:p>
          <a:p>
            <a:pPr>
              <a:spcBef>
                <a:spcPct val="0"/>
              </a:spcBef>
              <a:spcAft>
                <a:spcPts val="300"/>
              </a:spcAft>
            </a:pPr>
            <a:r>
              <a:rPr lang="en-US" dirty="0" smtClean="0"/>
              <a:t>Ability to distinguish between commodities by service</a:t>
            </a:r>
          </a:p>
          <a:p>
            <a:pPr>
              <a:spcBef>
                <a:spcPct val="0"/>
              </a:spcBef>
              <a:spcAft>
                <a:spcPts val="300"/>
              </a:spcAft>
            </a:pPr>
            <a:r>
              <a:rPr lang="en-US" dirty="0" smtClean="0"/>
              <a:t>Provide visualization of simulation</a:t>
            </a:r>
          </a:p>
          <a:p>
            <a:pPr>
              <a:spcBef>
                <a:spcPct val="0"/>
              </a:spcBef>
              <a:spcAft>
                <a:spcPts val="300"/>
              </a:spcAft>
            </a:pPr>
            <a:r>
              <a:rPr lang="en-US" dirty="0" smtClean="0"/>
              <a:t>Create model that can be utilized in future by J42</a:t>
            </a:r>
          </a:p>
          <a:p>
            <a:endParaRPr lang="en-US" dirty="0" smtClean="0"/>
          </a:p>
        </p:txBody>
      </p:sp>
      <p:grpSp>
        <p:nvGrpSpPr>
          <p:cNvPr id="48" name="Diagram group"/>
          <p:cNvGrpSpPr/>
          <p:nvPr/>
        </p:nvGrpSpPr>
        <p:grpSpPr>
          <a:xfrm>
            <a:off x="4232245" y="499733"/>
            <a:ext cx="2634803" cy="2399402"/>
            <a:chOff x="3800404" y="175336"/>
            <a:chExt cx="1560313" cy="1560313"/>
          </a:xfrm>
          <a:scene3d>
            <a:camera prst="perspectiveRelaxed">
              <a:rot lat="19149996" lon="20104178" rev="1577324"/>
            </a:camera>
            <a:lightRig rig="soft" dir="t"/>
            <a:backdrop>
              <a:anchor x="0" y="0" z="-210000"/>
              <a:norm dx="0" dy="0" dz="914400"/>
              <a:up dx="0" dy="914400" dz="0"/>
            </a:backdrop>
          </a:scene3d>
        </p:grpSpPr>
        <p:grpSp>
          <p:nvGrpSpPr>
            <p:cNvPr id="49" name="Group 48"/>
            <p:cNvGrpSpPr/>
            <p:nvPr/>
          </p:nvGrpSpPr>
          <p:grpSpPr>
            <a:xfrm>
              <a:off x="3800404" y="175336"/>
              <a:ext cx="1560313" cy="1560313"/>
              <a:chOff x="3800404" y="175336"/>
              <a:chExt cx="1560313" cy="1560313"/>
            </a:xfrm>
          </p:grpSpPr>
          <p:sp>
            <p:nvSpPr>
              <p:cNvPr id="50" name="Shape 49"/>
              <p:cNvSpPr/>
              <p:nvPr/>
            </p:nvSpPr>
            <p:spPr>
              <a:xfrm rot="20700000">
                <a:off x="3800404" y="175336"/>
                <a:ext cx="1560313" cy="1560313"/>
              </a:xfrm>
              <a:prstGeom prst="gear6">
                <a:avLst/>
              </a:prstGeom>
              <a:sp3d extrusionH="152250" prstMaterial="matte">
                <a:bevelT w="165100" prst="coolSlant"/>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51" name="Shape 4"/>
              <p:cNvSpPr/>
              <p:nvPr/>
            </p:nvSpPr>
            <p:spPr>
              <a:xfrm>
                <a:off x="4142626" y="517558"/>
                <a:ext cx="875868" cy="875868"/>
              </a:xfrm>
              <a:prstGeom prst="rect">
                <a:avLst/>
              </a:prstGeom>
              <a:sp3d/>
            </p:spPr>
            <p:style>
              <a:lnRef idx="0">
                <a:scrgbClr r="0" g="0" b="0"/>
              </a:lnRef>
              <a:fillRef idx="0">
                <a:scrgbClr r="0" g="0" b="0"/>
              </a:fillRef>
              <a:effectRef idx="0">
                <a:scrgbClr r="0" g="0" b="0"/>
              </a:effectRef>
              <a:fontRef idx="minor">
                <a:schemeClr val="lt1"/>
              </a:fontRef>
            </p:style>
            <p:txBody>
              <a:bodyPr lIns="16510" tIns="16510" rIns="16510" bIns="16510" spcCol="1270" anchor="ctr">
                <a:sp3d extrusionH="28000" prstMaterial="matte"/>
              </a:bodyPr>
              <a:lstStyle/>
              <a:p>
                <a:pPr algn="ctr" defTabSz="577850">
                  <a:lnSpc>
                    <a:spcPct val="90000"/>
                  </a:lnSpc>
                  <a:spcAft>
                    <a:spcPct val="35000"/>
                  </a:spcAft>
                  <a:defRPr/>
                </a:pPr>
                <a:r>
                  <a:rPr lang="en-US" sz="2000" dirty="0"/>
                  <a:t>Modeling</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path" presetSubtype="0" accel="50000" decel="50000" fill="hold" nodeType="clickEffect">
                                  <p:stCondLst>
                                    <p:cond delay="0"/>
                                  </p:stCondLst>
                                  <p:childTnLst>
                                    <p:animMotion origin="layout" path="M -3.6626E-6 -0.00301 L -0.06783 0.04352 C -0.08178 0.05393 -0.10295 0.06018 -0.12492 0.06018 C -0.15009 0.06018 -0.1703 0.05393 -0.18425 0.04352 L -0.2516 -0.00301 " pathEditMode="relative" rAng="0" ptsTypes="FffFF">
                                      <p:cBhvr>
                                        <p:cTn id="6" dur="2000" fill="hold"/>
                                        <p:tgtEl>
                                          <p:spTgt spid="52"/>
                                        </p:tgtEl>
                                        <p:attrNameLst>
                                          <p:attrName>ppt_x</p:attrName>
                                          <p:attrName>ppt_y</p:attrName>
                                        </p:attrNameLst>
                                      </p:cBhvr>
                                      <p:rCtr x="-12588" y="3148"/>
                                    </p:animMotion>
                                  </p:childTnLst>
                                </p:cTn>
                              </p:par>
                            </p:childTnLst>
                          </p:cTn>
                        </p:par>
                        <p:par>
                          <p:cTn id="7" fill="hold" nodeType="afterGroup">
                            <p:stCondLst>
                              <p:cond delay="2000"/>
                            </p:stCondLst>
                            <p:childTnLst>
                              <p:par>
                                <p:cTn id="8" presetID="31" presetClass="entr" presetSubtype="0" fill="hold" nodeType="after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p:cTn id="10" dur="2000" fill="hold"/>
                                        <p:tgtEl>
                                          <p:spTgt spid="48"/>
                                        </p:tgtEl>
                                        <p:attrNameLst>
                                          <p:attrName>ppt_w</p:attrName>
                                        </p:attrNameLst>
                                      </p:cBhvr>
                                      <p:tavLst>
                                        <p:tav tm="0">
                                          <p:val>
                                            <p:fltVal val="0"/>
                                          </p:val>
                                        </p:tav>
                                        <p:tav tm="100000">
                                          <p:val>
                                            <p:strVal val="#ppt_w"/>
                                          </p:val>
                                        </p:tav>
                                      </p:tavLst>
                                    </p:anim>
                                    <p:anim calcmode="lin" valueType="num">
                                      <p:cBhvr>
                                        <p:cTn id="11" dur="2000" fill="hold"/>
                                        <p:tgtEl>
                                          <p:spTgt spid="48"/>
                                        </p:tgtEl>
                                        <p:attrNameLst>
                                          <p:attrName>ppt_h</p:attrName>
                                        </p:attrNameLst>
                                      </p:cBhvr>
                                      <p:tavLst>
                                        <p:tav tm="0">
                                          <p:val>
                                            <p:fltVal val="0"/>
                                          </p:val>
                                        </p:tav>
                                        <p:tav tm="100000">
                                          <p:val>
                                            <p:strVal val="#ppt_h"/>
                                          </p:val>
                                        </p:tav>
                                      </p:tavLst>
                                    </p:anim>
                                    <p:anim calcmode="lin" valueType="num">
                                      <p:cBhvr>
                                        <p:cTn id="12" dur="2000" fill="hold"/>
                                        <p:tgtEl>
                                          <p:spTgt spid="48"/>
                                        </p:tgtEl>
                                        <p:attrNameLst>
                                          <p:attrName>style.rotation</p:attrName>
                                        </p:attrNameLst>
                                      </p:cBhvr>
                                      <p:tavLst>
                                        <p:tav tm="0">
                                          <p:val>
                                            <p:fltVal val="90"/>
                                          </p:val>
                                        </p:tav>
                                        <p:tav tm="100000">
                                          <p:val>
                                            <p:fltVal val="0"/>
                                          </p:val>
                                        </p:tav>
                                      </p:tavLst>
                                    </p:anim>
                                    <p:animEffect transition="in" filter="fade">
                                      <p:cBhvr>
                                        <p:cTn id="13" dur="2000"/>
                                        <p:tgtEl>
                                          <p:spTgt spid="48"/>
                                        </p:tgtEl>
                                      </p:cBhvr>
                                    </p:animEffect>
                                  </p:childTnLst>
                                </p:cTn>
                              </p:par>
                              <p:par>
                                <p:cTn id="14" presetID="50" presetClass="path" presetSubtype="0" accel="50000" decel="50000" fill="hold" nodeType="withEffect">
                                  <p:stCondLst>
                                    <p:cond delay="0"/>
                                  </p:stCondLst>
                                  <p:childTnLst>
                                    <p:animMotion origin="layout" path="M -0.20061 0.27546 L -0.10038 0.27546 C -0.05548 0.27546 -2.60423E-6 0.19815 -2.60423E-6 0.13773 L -2.60423E-6 2.22222E-6 " pathEditMode="relative" rAng="0" ptsTypes="FfFF">
                                      <p:cBhvr>
                                        <p:cTn id="15" dur="2000" fill="hold"/>
                                        <p:tgtEl>
                                          <p:spTgt spid="48"/>
                                        </p:tgtEl>
                                        <p:attrNameLst>
                                          <p:attrName>ppt_x</p:attrName>
                                          <p:attrName>ppt_y</p:attrName>
                                        </p:attrNameLst>
                                      </p:cBhvr>
                                      <p:rCtr x="10022" y="-13773"/>
                                    </p:animMotion>
                                  </p:childTnLst>
                                </p:cTn>
                              </p:par>
                              <p:par>
                                <p:cTn id="16" presetID="23" presetClass="entr" presetSubtype="16" fill="hold" grpId="0" nodeType="withEffect">
                                  <p:stCondLst>
                                    <p:cond delay="500"/>
                                  </p:stCondLst>
                                  <p:childTnLst>
                                    <p:set>
                                      <p:cBhvr>
                                        <p:cTn id="17" dur="1" fill="hold">
                                          <p:stCondLst>
                                            <p:cond delay="0"/>
                                          </p:stCondLst>
                                        </p:cTn>
                                        <p:tgtEl>
                                          <p:spTgt spid="41">
                                            <p:txEl>
                                              <p:pRg st="0" end="0"/>
                                            </p:txEl>
                                          </p:spTgt>
                                        </p:tgtEl>
                                        <p:attrNameLst>
                                          <p:attrName>style.visibility</p:attrName>
                                        </p:attrNameLst>
                                      </p:cBhvr>
                                      <p:to>
                                        <p:strVal val="visible"/>
                                      </p:to>
                                    </p:set>
                                    <p:anim calcmode="lin" valueType="num">
                                      <p:cBhvr>
                                        <p:cTn id="18" dur="10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1">
                                            <p:txEl>
                                              <p:pRg st="0" end="0"/>
                                            </p:txEl>
                                          </p:spTgt>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500"/>
                                  </p:stCondLst>
                                  <p:childTnLst>
                                    <p:set>
                                      <p:cBhvr>
                                        <p:cTn id="21" dur="1" fill="hold">
                                          <p:stCondLst>
                                            <p:cond delay="0"/>
                                          </p:stCondLst>
                                        </p:cTn>
                                        <p:tgtEl>
                                          <p:spTgt spid="41">
                                            <p:txEl>
                                              <p:pRg st="1" end="1"/>
                                            </p:txEl>
                                          </p:spTgt>
                                        </p:tgtEl>
                                        <p:attrNameLst>
                                          <p:attrName>style.visibility</p:attrName>
                                        </p:attrNameLst>
                                      </p:cBhvr>
                                      <p:to>
                                        <p:strVal val="visible"/>
                                      </p:to>
                                    </p:set>
                                    <p:anim calcmode="lin" valueType="num">
                                      <p:cBhvr>
                                        <p:cTn id="22" dur="1000" fill="hold"/>
                                        <p:tgtEl>
                                          <p:spTgt spid="41">
                                            <p:txEl>
                                              <p:pRg st="1" end="1"/>
                                            </p:txEl>
                                          </p:spTgt>
                                        </p:tgtEl>
                                        <p:attrNameLst>
                                          <p:attrName>ppt_w</p:attrName>
                                        </p:attrNameLst>
                                      </p:cBhvr>
                                      <p:tavLst>
                                        <p:tav tm="0">
                                          <p:val>
                                            <p:fltVal val="0"/>
                                          </p:val>
                                        </p:tav>
                                        <p:tav tm="100000">
                                          <p:val>
                                            <p:strVal val="#ppt_w"/>
                                          </p:val>
                                        </p:tav>
                                      </p:tavLst>
                                    </p:anim>
                                    <p:anim calcmode="lin" valueType="num">
                                      <p:cBhvr>
                                        <p:cTn id="23" dur="1000" fill="hold"/>
                                        <p:tgtEl>
                                          <p:spTgt spid="41">
                                            <p:txEl>
                                              <p:pRg st="1" end="1"/>
                                            </p:txEl>
                                          </p:spTgt>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500"/>
                                  </p:stCondLst>
                                  <p:childTnLst>
                                    <p:set>
                                      <p:cBhvr>
                                        <p:cTn id="25" dur="1" fill="hold">
                                          <p:stCondLst>
                                            <p:cond delay="0"/>
                                          </p:stCondLst>
                                        </p:cTn>
                                        <p:tgtEl>
                                          <p:spTgt spid="41">
                                            <p:txEl>
                                              <p:pRg st="2" end="2"/>
                                            </p:txEl>
                                          </p:spTgt>
                                        </p:tgtEl>
                                        <p:attrNameLst>
                                          <p:attrName>style.visibility</p:attrName>
                                        </p:attrNameLst>
                                      </p:cBhvr>
                                      <p:to>
                                        <p:strVal val="visible"/>
                                      </p:to>
                                    </p:set>
                                    <p:anim calcmode="lin" valueType="num">
                                      <p:cBhvr>
                                        <p:cTn id="26" dur="1000" fill="hold"/>
                                        <p:tgtEl>
                                          <p:spTgt spid="41">
                                            <p:txEl>
                                              <p:pRg st="2" end="2"/>
                                            </p:txEl>
                                          </p:spTgt>
                                        </p:tgtEl>
                                        <p:attrNameLst>
                                          <p:attrName>ppt_w</p:attrName>
                                        </p:attrNameLst>
                                      </p:cBhvr>
                                      <p:tavLst>
                                        <p:tav tm="0">
                                          <p:val>
                                            <p:fltVal val="0"/>
                                          </p:val>
                                        </p:tav>
                                        <p:tav tm="100000">
                                          <p:val>
                                            <p:strVal val="#ppt_w"/>
                                          </p:val>
                                        </p:tav>
                                      </p:tavLst>
                                    </p:anim>
                                    <p:anim calcmode="lin" valueType="num">
                                      <p:cBhvr>
                                        <p:cTn id="27" dur="1000" fill="hold"/>
                                        <p:tgtEl>
                                          <p:spTgt spid="41">
                                            <p:txEl>
                                              <p:pRg st="2" end="2"/>
                                            </p:txEl>
                                          </p:spTgt>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500"/>
                                  </p:stCondLst>
                                  <p:childTnLst>
                                    <p:set>
                                      <p:cBhvr>
                                        <p:cTn id="29" dur="1" fill="hold">
                                          <p:stCondLst>
                                            <p:cond delay="0"/>
                                          </p:stCondLst>
                                        </p:cTn>
                                        <p:tgtEl>
                                          <p:spTgt spid="41">
                                            <p:txEl>
                                              <p:pRg st="3" end="3"/>
                                            </p:txEl>
                                          </p:spTgt>
                                        </p:tgtEl>
                                        <p:attrNameLst>
                                          <p:attrName>style.visibility</p:attrName>
                                        </p:attrNameLst>
                                      </p:cBhvr>
                                      <p:to>
                                        <p:strVal val="visible"/>
                                      </p:to>
                                    </p:set>
                                    <p:anim calcmode="lin" valueType="num">
                                      <p:cBhvr>
                                        <p:cTn id="30" dur="1000" fill="hold"/>
                                        <p:tgtEl>
                                          <p:spTgt spid="41">
                                            <p:txEl>
                                              <p:pRg st="3" end="3"/>
                                            </p:txEl>
                                          </p:spTgt>
                                        </p:tgtEl>
                                        <p:attrNameLst>
                                          <p:attrName>ppt_w</p:attrName>
                                        </p:attrNameLst>
                                      </p:cBhvr>
                                      <p:tavLst>
                                        <p:tav tm="0">
                                          <p:val>
                                            <p:fltVal val="0"/>
                                          </p:val>
                                        </p:tav>
                                        <p:tav tm="100000">
                                          <p:val>
                                            <p:strVal val="#ppt_w"/>
                                          </p:val>
                                        </p:tav>
                                      </p:tavLst>
                                    </p:anim>
                                    <p:anim calcmode="lin" valueType="num">
                                      <p:cBhvr>
                                        <p:cTn id="31" dur="1000" fill="hold"/>
                                        <p:tgtEl>
                                          <p:spTgt spid="41">
                                            <p:txEl>
                                              <p:pRg st="3" end="3"/>
                                            </p:txEl>
                                          </p:spTgt>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500"/>
                                  </p:stCondLst>
                                  <p:childTnLst>
                                    <p:set>
                                      <p:cBhvr>
                                        <p:cTn id="33" dur="1" fill="hold">
                                          <p:stCondLst>
                                            <p:cond delay="0"/>
                                          </p:stCondLst>
                                        </p:cTn>
                                        <p:tgtEl>
                                          <p:spTgt spid="41">
                                            <p:txEl>
                                              <p:pRg st="4" end="4"/>
                                            </p:txEl>
                                          </p:spTgt>
                                        </p:tgtEl>
                                        <p:attrNameLst>
                                          <p:attrName>style.visibility</p:attrName>
                                        </p:attrNameLst>
                                      </p:cBhvr>
                                      <p:to>
                                        <p:strVal val="visible"/>
                                      </p:to>
                                    </p:set>
                                    <p:anim calcmode="lin" valueType="num">
                                      <p:cBhvr>
                                        <p:cTn id="34" dur="1000" fill="hold"/>
                                        <p:tgtEl>
                                          <p:spTgt spid="41">
                                            <p:txEl>
                                              <p:pRg st="4" end="4"/>
                                            </p:txEl>
                                          </p:spTgt>
                                        </p:tgtEl>
                                        <p:attrNameLst>
                                          <p:attrName>ppt_w</p:attrName>
                                        </p:attrNameLst>
                                      </p:cBhvr>
                                      <p:tavLst>
                                        <p:tav tm="0">
                                          <p:val>
                                            <p:fltVal val="0"/>
                                          </p:val>
                                        </p:tav>
                                        <p:tav tm="100000">
                                          <p:val>
                                            <p:strVal val="#ppt_w"/>
                                          </p:val>
                                        </p:tav>
                                      </p:tavLst>
                                    </p:anim>
                                    <p:anim calcmode="lin" valueType="num">
                                      <p:cBhvr>
                                        <p:cTn id="35" dur="1000" fill="hold"/>
                                        <p:tgtEl>
                                          <p:spTgt spid="41">
                                            <p:txEl>
                                              <p:pRg st="4" end="4"/>
                                            </p:txEl>
                                          </p:spTgt>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500"/>
                                  </p:stCondLst>
                                  <p:childTnLst>
                                    <p:set>
                                      <p:cBhvr>
                                        <p:cTn id="37" dur="1" fill="hold">
                                          <p:stCondLst>
                                            <p:cond delay="0"/>
                                          </p:stCondLst>
                                        </p:cTn>
                                        <p:tgtEl>
                                          <p:spTgt spid="41">
                                            <p:txEl>
                                              <p:pRg st="5" end="5"/>
                                            </p:txEl>
                                          </p:spTgt>
                                        </p:tgtEl>
                                        <p:attrNameLst>
                                          <p:attrName>style.visibility</p:attrName>
                                        </p:attrNameLst>
                                      </p:cBhvr>
                                      <p:to>
                                        <p:strVal val="visible"/>
                                      </p:to>
                                    </p:set>
                                    <p:anim calcmode="lin" valueType="num">
                                      <p:cBhvr>
                                        <p:cTn id="38" dur="1000" fill="hold"/>
                                        <p:tgtEl>
                                          <p:spTgt spid="41">
                                            <p:txEl>
                                              <p:pRg st="5" end="5"/>
                                            </p:txEl>
                                          </p:spTgt>
                                        </p:tgtEl>
                                        <p:attrNameLst>
                                          <p:attrName>ppt_w</p:attrName>
                                        </p:attrNameLst>
                                      </p:cBhvr>
                                      <p:tavLst>
                                        <p:tav tm="0">
                                          <p:val>
                                            <p:fltVal val="0"/>
                                          </p:val>
                                        </p:tav>
                                        <p:tav tm="100000">
                                          <p:val>
                                            <p:strVal val="#ppt_w"/>
                                          </p:val>
                                        </p:tav>
                                      </p:tavLst>
                                    </p:anim>
                                    <p:anim calcmode="lin" valueType="num">
                                      <p:cBhvr>
                                        <p:cTn id="39" dur="1000" fill="hold"/>
                                        <p:tgtEl>
                                          <p:spTgt spid="41">
                                            <p:txEl>
                                              <p:pRg st="5" end="5"/>
                                            </p:txEl>
                                          </p:spTgt>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500"/>
                                  </p:stCondLst>
                                  <p:childTnLst>
                                    <p:set>
                                      <p:cBhvr>
                                        <p:cTn id="41" dur="1" fill="hold">
                                          <p:stCondLst>
                                            <p:cond delay="0"/>
                                          </p:stCondLst>
                                        </p:cTn>
                                        <p:tgtEl>
                                          <p:spTgt spid="41">
                                            <p:txEl>
                                              <p:pRg st="6" end="6"/>
                                            </p:txEl>
                                          </p:spTgt>
                                        </p:tgtEl>
                                        <p:attrNameLst>
                                          <p:attrName>style.visibility</p:attrName>
                                        </p:attrNameLst>
                                      </p:cBhvr>
                                      <p:to>
                                        <p:strVal val="visible"/>
                                      </p:to>
                                    </p:set>
                                    <p:anim calcmode="lin" valueType="num">
                                      <p:cBhvr>
                                        <p:cTn id="42" dur="1000" fill="hold"/>
                                        <p:tgtEl>
                                          <p:spTgt spid="41">
                                            <p:txEl>
                                              <p:pRg st="6" end="6"/>
                                            </p:txEl>
                                          </p:spTgt>
                                        </p:tgtEl>
                                        <p:attrNameLst>
                                          <p:attrName>ppt_w</p:attrName>
                                        </p:attrNameLst>
                                      </p:cBhvr>
                                      <p:tavLst>
                                        <p:tav tm="0">
                                          <p:val>
                                            <p:fltVal val="0"/>
                                          </p:val>
                                        </p:tav>
                                        <p:tav tm="100000">
                                          <p:val>
                                            <p:strVal val="#ppt_w"/>
                                          </p:val>
                                        </p:tav>
                                      </p:tavLst>
                                    </p:anim>
                                    <p:anim calcmode="lin" valueType="num">
                                      <p:cBhvr>
                                        <p:cTn id="43" dur="1000" fill="hold"/>
                                        <p:tgtEl>
                                          <p:spTgt spid="41">
                                            <p:txEl>
                                              <p:pRg st="6" end="6"/>
                                            </p:txEl>
                                          </p:spTgt>
                                        </p:tgtEl>
                                        <p:attrNameLst>
                                          <p:attrName>ppt_h</p:attrName>
                                        </p:attrNameLst>
                                      </p:cBhvr>
                                      <p:tavLst>
                                        <p:tav tm="0">
                                          <p:val>
                                            <p:fltVal val="0"/>
                                          </p:val>
                                        </p:tav>
                                        <p:tav tm="100000">
                                          <p:val>
                                            <p:strVal val="#ppt_h"/>
                                          </p:val>
                                        </p:tav>
                                      </p:tavLst>
                                    </p:anim>
                                  </p:childTnLst>
                                </p:cTn>
                              </p:par>
                              <p:par>
                                <p:cTn id="44" presetID="23" presetClass="entr" presetSubtype="16" fill="hold" grpId="0" nodeType="withEffect">
                                  <p:stCondLst>
                                    <p:cond delay="500"/>
                                  </p:stCondLst>
                                  <p:childTnLst>
                                    <p:set>
                                      <p:cBhvr>
                                        <p:cTn id="45" dur="1" fill="hold">
                                          <p:stCondLst>
                                            <p:cond delay="0"/>
                                          </p:stCondLst>
                                        </p:cTn>
                                        <p:tgtEl>
                                          <p:spTgt spid="41">
                                            <p:txEl>
                                              <p:pRg st="7" end="7"/>
                                            </p:txEl>
                                          </p:spTgt>
                                        </p:tgtEl>
                                        <p:attrNameLst>
                                          <p:attrName>style.visibility</p:attrName>
                                        </p:attrNameLst>
                                      </p:cBhvr>
                                      <p:to>
                                        <p:strVal val="visible"/>
                                      </p:to>
                                    </p:set>
                                    <p:anim calcmode="lin" valueType="num">
                                      <p:cBhvr>
                                        <p:cTn id="46" dur="1000" fill="hold"/>
                                        <p:tgtEl>
                                          <p:spTgt spid="41">
                                            <p:txEl>
                                              <p:pRg st="7" end="7"/>
                                            </p:txEl>
                                          </p:spTgt>
                                        </p:tgtEl>
                                        <p:attrNameLst>
                                          <p:attrName>ppt_w</p:attrName>
                                        </p:attrNameLst>
                                      </p:cBhvr>
                                      <p:tavLst>
                                        <p:tav tm="0">
                                          <p:val>
                                            <p:fltVal val="0"/>
                                          </p:val>
                                        </p:tav>
                                        <p:tav tm="100000">
                                          <p:val>
                                            <p:strVal val="#ppt_w"/>
                                          </p:val>
                                        </p:tav>
                                      </p:tavLst>
                                    </p:anim>
                                    <p:anim calcmode="lin" valueType="num">
                                      <p:cBhvr>
                                        <p:cTn id="47" dur="1000" fill="hold"/>
                                        <p:tgtEl>
                                          <p:spTgt spid="41">
                                            <p:txEl>
                                              <p:pRg st="7" end="7"/>
                                            </p:txEl>
                                          </p:spTgt>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500"/>
                                  </p:stCondLst>
                                  <p:childTnLst>
                                    <p:set>
                                      <p:cBhvr>
                                        <p:cTn id="49" dur="1" fill="hold">
                                          <p:stCondLst>
                                            <p:cond delay="0"/>
                                          </p:stCondLst>
                                        </p:cTn>
                                        <p:tgtEl>
                                          <p:spTgt spid="41">
                                            <p:txEl>
                                              <p:pRg st="8" end="8"/>
                                            </p:txEl>
                                          </p:spTgt>
                                        </p:tgtEl>
                                        <p:attrNameLst>
                                          <p:attrName>style.visibility</p:attrName>
                                        </p:attrNameLst>
                                      </p:cBhvr>
                                      <p:to>
                                        <p:strVal val="visible"/>
                                      </p:to>
                                    </p:set>
                                    <p:anim calcmode="lin" valueType="num">
                                      <p:cBhvr>
                                        <p:cTn id="50" dur="1000" fill="hold"/>
                                        <p:tgtEl>
                                          <p:spTgt spid="41">
                                            <p:txEl>
                                              <p:pRg st="8" end="8"/>
                                            </p:txEl>
                                          </p:spTgt>
                                        </p:tgtEl>
                                        <p:attrNameLst>
                                          <p:attrName>ppt_w</p:attrName>
                                        </p:attrNameLst>
                                      </p:cBhvr>
                                      <p:tavLst>
                                        <p:tav tm="0">
                                          <p:val>
                                            <p:fltVal val="0"/>
                                          </p:val>
                                        </p:tav>
                                        <p:tav tm="100000">
                                          <p:val>
                                            <p:strVal val="#ppt_w"/>
                                          </p:val>
                                        </p:tav>
                                      </p:tavLst>
                                    </p:anim>
                                    <p:anim calcmode="lin" valueType="num">
                                      <p:cBhvr>
                                        <p:cTn id="51" dur="1000" fill="hold"/>
                                        <p:tgtEl>
                                          <p:spTgt spid="41">
                                            <p:txEl>
                                              <p:pRg st="8" end="8"/>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p:cNvSpPr>
          <p:nvPr/>
        </p:nvSpPr>
        <p:spPr bwMode="auto">
          <a:xfrm>
            <a:off x="457200" y="369888"/>
            <a:ext cx="898525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marL="3148013" indent="-3148013" eaLnBrk="0" hangingPunct="0">
              <a:lnSpc>
                <a:spcPct val="90000"/>
              </a:lnSpc>
            </a:pPr>
            <a:r>
              <a:rPr lang="en-US" sz="2800" b="1" dirty="0" smtClean="0"/>
              <a:t>Project Overview: </a:t>
            </a:r>
            <a:r>
              <a:rPr lang="en-US" sz="2800" dirty="0" smtClean="0"/>
              <a:t>Example Set of Assumptions</a:t>
            </a:r>
            <a:endParaRPr lang="en-US" sz="2200" dirty="0"/>
          </a:p>
        </p:txBody>
      </p:sp>
      <p:sp>
        <p:nvSpPr>
          <p:cNvPr id="6" name="Content Placeholder 2"/>
          <p:cNvSpPr txBox="1">
            <a:spLocks/>
          </p:cNvSpPr>
          <p:nvPr/>
        </p:nvSpPr>
        <p:spPr bwMode="auto">
          <a:xfrm>
            <a:off x="688975" y="1189761"/>
            <a:ext cx="8285163" cy="488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34950" indent="-234950" algn="l" rtl="0" eaLnBrk="0" fontAlgn="base" hangingPunct="0">
              <a:spcBef>
                <a:spcPct val="100000"/>
              </a:spcBef>
              <a:spcAft>
                <a:spcPct val="0"/>
              </a:spcAft>
              <a:buClr>
                <a:srgbClr val="0B1F65"/>
              </a:buClr>
              <a:buFont typeface="Webdings" pitchFamily="18" charset="2"/>
              <a:buChar char="4"/>
              <a:defRPr sz="1600">
                <a:solidFill>
                  <a:schemeClr val="tx1"/>
                </a:solidFill>
                <a:latin typeface="+mn-lt"/>
                <a:ea typeface="+mn-ea"/>
                <a:cs typeface="+mn-cs"/>
              </a:defRPr>
            </a:lvl1pPr>
            <a:lvl2pPr marL="457200" indent="-220663" algn="l" rtl="0" eaLnBrk="0" fontAlgn="base" hangingPunct="0">
              <a:lnSpc>
                <a:spcPct val="90000"/>
              </a:lnSpc>
              <a:spcBef>
                <a:spcPct val="40000"/>
              </a:spcBef>
              <a:spcAft>
                <a:spcPct val="0"/>
              </a:spcAft>
              <a:buClr>
                <a:srgbClr val="0B1F65"/>
              </a:buClr>
              <a:buChar char="–"/>
              <a:defRPr sz="1600">
                <a:solidFill>
                  <a:schemeClr val="tx1"/>
                </a:solidFill>
                <a:latin typeface="+mn-lt"/>
              </a:defRPr>
            </a:lvl2pPr>
            <a:lvl3pPr marL="2278063" indent="11113" algn="l" rtl="0" eaLnBrk="0" fontAlgn="base" hangingPunct="0">
              <a:lnSpc>
                <a:spcPct val="90000"/>
              </a:lnSpc>
              <a:spcBef>
                <a:spcPct val="40000"/>
              </a:spcBef>
              <a:spcAft>
                <a:spcPct val="0"/>
              </a:spcAft>
              <a:buClr>
                <a:srgbClr val="0B1F65"/>
              </a:buClr>
              <a:buFont typeface="Webdings" pitchFamily="18" charset="2"/>
              <a:buChar char="•"/>
              <a:defRPr sz="1600">
                <a:solidFill>
                  <a:schemeClr val="tx1"/>
                </a:solidFill>
                <a:latin typeface="+mn-lt"/>
              </a:defRPr>
            </a:lvl3pPr>
            <a:lvl4pPr marL="2403475" indent="-1031875" algn="l" rtl="0" eaLnBrk="0" fontAlgn="base" hangingPunct="0">
              <a:lnSpc>
                <a:spcPct val="90000"/>
              </a:lnSpc>
              <a:spcBef>
                <a:spcPct val="40000"/>
              </a:spcBef>
              <a:spcAft>
                <a:spcPct val="0"/>
              </a:spcAft>
              <a:buClr>
                <a:srgbClr val="0B1F65"/>
              </a:buClr>
              <a:buChar char="–"/>
              <a:defRPr sz="1600">
                <a:solidFill>
                  <a:schemeClr val="tx1"/>
                </a:solidFill>
                <a:latin typeface="+mn-lt"/>
              </a:defRPr>
            </a:lvl4pPr>
            <a:lvl5pPr marL="2517775" indent="-688975" algn="l" rtl="0" eaLnBrk="0" fontAlgn="base" hangingPunct="0">
              <a:lnSpc>
                <a:spcPct val="90000"/>
              </a:lnSpc>
              <a:spcBef>
                <a:spcPct val="0"/>
              </a:spcBef>
              <a:spcAft>
                <a:spcPct val="40000"/>
              </a:spcAft>
              <a:buClr>
                <a:schemeClr val="tx1"/>
              </a:buClr>
              <a:buSzPct val="40000"/>
              <a:buFont typeface="Arial" charset="0"/>
              <a:buChar char="»"/>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a:buFont typeface="Wingdings" pitchFamily="2" charset="2"/>
              <a:buChar char="Ø"/>
              <a:defRPr/>
            </a:pPr>
            <a:r>
              <a:rPr lang="en-US" sz="1800" dirty="0" smtClean="0"/>
              <a:t>The assumptions below are a high-level example set and do not encompass the full list</a:t>
            </a:r>
          </a:p>
          <a:p>
            <a:pPr lvl="1">
              <a:buFont typeface="Arial" pitchFamily="34" charset="0"/>
              <a:buChar char="‒"/>
              <a:defRPr/>
            </a:pPr>
            <a:r>
              <a:rPr lang="en-US" sz="1500" dirty="0" smtClean="0"/>
              <a:t>Priority of movement is based upon RDD (Required Delivery Date) defined by services</a:t>
            </a:r>
          </a:p>
          <a:p>
            <a:pPr lvl="1">
              <a:buFont typeface="Arial" pitchFamily="34" charset="0"/>
              <a:buChar char="‒"/>
              <a:defRPr/>
            </a:pPr>
            <a:r>
              <a:rPr lang="en-US" sz="1500" dirty="0" smtClean="0"/>
              <a:t>Land, air and sea movements use estimated distances </a:t>
            </a:r>
            <a:r>
              <a:rPr lang="en-US" sz="1500" dirty="0"/>
              <a:t>with standard speeds for travel </a:t>
            </a:r>
            <a:r>
              <a:rPr lang="en-US" sz="1500" dirty="0" smtClean="0"/>
              <a:t>delays</a:t>
            </a:r>
          </a:p>
          <a:p>
            <a:pPr lvl="1">
              <a:buFont typeface="Arial" pitchFamily="34" charset="0"/>
              <a:buChar char="‒"/>
              <a:defRPr/>
            </a:pPr>
            <a:r>
              <a:rPr lang="en-US" sz="1500" dirty="0" smtClean="0"/>
              <a:t>Defined standard dimensions and capacity for 463L pallets and 20 ft. ISO containers</a:t>
            </a:r>
          </a:p>
          <a:p>
            <a:pPr lvl="1">
              <a:buFont typeface="Arial" pitchFamily="34" charset="0"/>
              <a:buChar char="‒"/>
              <a:defRPr/>
            </a:pPr>
            <a:r>
              <a:rPr lang="en-US" sz="1500" dirty="0"/>
              <a:t>Air movements held to C-17’s and C-130’s using standard planning factors for loading capacity</a:t>
            </a:r>
          </a:p>
          <a:p>
            <a:pPr lvl="1">
              <a:buFont typeface="Arial" pitchFamily="34" charset="0"/>
              <a:buChar char="‒"/>
              <a:defRPr/>
            </a:pPr>
            <a:r>
              <a:rPr lang="en-US" sz="1500" dirty="0"/>
              <a:t>Standard container capacity on a ship</a:t>
            </a:r>
          </a:p>
          <a:p>
            <a:pPr lvl="1">
              <a:buFont typeface="Arial" pitchFamily="34" charset="0"/>
              <a:buChar char="‒"/>
              <a:defRPr/>
            </a:pPr>
            <a:r>
              <a:rPr lang="en-US" sz="1500" dirty="0" smtClean="0"/>
              <a:t>Defined pallet and container throughput at each origin</a:t>
            </a:r>
          </a:p>
          <a:p>
            <a:pPr lvl="1">
              <a:buFont typeface="Arial" pitchFamily="34" charset="0"/>
              <a:buChar char="‒"/>
              <a:defRPr/>
            </a:pPr>
            <a:r>
              <a:rPr lang="en-US" sz="1500" dirty="0"/>
              <a:t>Defined delay for aircraft standard ground </a:t>
            </a:r>
            <a:r>
              <a:rPr lang="en-US" sz="1500" dirty="0" smtClean="0"/>
              <a:t>time</a:t>
            </a:r>
          </a:p>
          <a:p>
            <a:pPr lvl="1">
              <a:buFont typeface="Arial" pitchFamily="34" charset="0"/>
              <a:buChar char="‒"/>
              <a:defRPr/>
            </a:pPr>
            <a:r>
              <a:rPr lang="en-US" sz="1500" dirty="0" smtClean="0"/>
              <a:t>Defined aircraft </a:t>
            </a:r>
            <a:r>
              <a:rPr lang="en-US" sz="1500" dirty="0"/>
              <a:t>departure failure rates with associated delays</a:t>
            </a:r>
          </a:p>
          <a:p>
            <a:pPr lvl="1">
              <a:buFont typeface="Arial" pitchFamily="34" charset="0"/>
              <a:buChar char="‒"/>
              <a:defRPr/>
            </a:pPr>
            <a:r>
              <a:rPr lang="en-US" sz="1500" dirty="0" smtClean="0"/>
              <a:t>Limited container capacity at port with standard load time per container and set delay </a:t>
            </a:r>
            <a:r>
              <a:rPr lang="en-US" sz="1500" dirty="0"/>
              <a:t>for ship arrival and </a:t>
            </a:r>
            <a:r>
              <a:rPr lang="en-US" sz="1500" dirty="0" smtClean="0"/>
              <a:t>departure</a:t>
            </a:r>
          </a:p>
          <a:p>
            <a:pPr lvl="1">
              <a:buFont typeface="Arial" pitchFamily="34" charset="0"/>
              <a:buChar char="‒"/>
              <a:defRPr/>
            </a:pPr>
            <a:r>
              <a:rPr lang="en-US" sz="1500" dirty="0" smtClean="0"/>
              <a:t>All ships assumed to be available when needed</a:t>
            </a:r>
          </a:p>
          <a:p>
            <a:pPr lvl="1">
              <a:buFont typeface="Arial" pitchFamily="34" charset="0"/>
              <a:buChar char="‒"/>
              <a:defRPr/>
            </a:pPr>
            <a:r>
              <a:rPr lang="en-US" sz="1500" dirty="0" smtClean="0"/>
              <a:t>For airlift only, distribution from Origin to Point of Embarkation (POE), and distribution from POE to POD are decoupled and function independently</a:t>
            </a:r>
          </a:p>
          <a:p>
            <a:pPr lvl="1">
              <a:buFont typeface="Arial" pitchFamily="34" charset="0"/>
              <a:buChar char="‒"/>
              <a:defRPr/>
            </a:pPr>
            <a:r>
              <a:rPr lang="en-US" sz="1500" dirty="0" smtClean="0"/>
              <a:t>Delivery metrics are based off of Point of Debarkation (POD) and not destination</a:t>
            </a:r>
          </a:p>
        </p:txBody>
      </p:sp>
    </p:spTree>
    <p:extLst>
      <p:ext uri="{BB962C8B-B14F-4D97-AF65-F5344CB8AC3E}">
        <p14:creationId xmlns:p14="http://schemas.microsoft.com/office/powerpoint/2010/main" val="219163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500"/>
                                        <p:tgtEl>
                                          <p:spTgt spid="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8" end="8"/>
                                            </p:txEl>
                                          </p:spTgt>
                                        </p:tgtEl>
                                        <p:attrNameLst>
                                          <p:attrName>style.visibility</p:attrName>
                                        </p:attrNameLst>
                                      </p:cBhvr>
                                      <p:to>
                                        <p:strVal val="visible"/>
                                      </p:to>
                                    </p:set>
                                    <p:animEffect transition="in" filter="fade">
                                      <p:cBhvr>
                                        <p:cTn id="34" dur="500"/>
                                        <p:tgtEl>
                                          <p:spTgt spid="6">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animEffect transition="in" filter="fade">
                                      <p:cBhvr>
                                        <p:cTn id="39" dur="500"/>
                                        <p:tgtEl>
                                          <p:spTgt spid="6">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
                                            <p:txEl>
                                              <p:pRg st="10" end="10"/>
                                            </p:txEl>
                                          </p:spTgt>
                                        </p:tgtEl>
                                        <p:attrNameLst>
                                          <p:attrName>style.visibility</p:attrName>
                                        </p:attrNameLst>
                                      </p:cBhvr>
                                      <p:to>
                                        <p:strVal val="visible"/>
                                      </p:to>
                                    </p:set>
                                    <p:animEffect transition="in" filter="fade">
                                      <p:cBhvr>
                                        <p:cTn id="42" dur="500"/>
                                        <p:tgtEl>
                                          <p:spTgt spid="6">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animEffect transition="in" filter="fade">
                                      <p:cBhvr>
                                        <p:cTn id="47" dur="500"/>
                                        <p:tgtEl>
                                          <p:spTgt spid="6">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12" end="12"/>
                                            </p:txEl>
                                          </p:spTgt>
                                        </p:tgtEl>
                                        <p:attrNameLst>
                                          <p:attrName>style.visibility</p:attrName>
                                        </p:attrNameLst>
                                      </p:cBhvr>
                                      <p:to>
                                        <p:strVal val="visible"/>
                                      </p:to>
                                    </p:set>
                                    <p:animEffect transition="in" filter="fade">
                                      <p:cBhvr>
                                        <p:cTn id="52"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72" name="Group 40"/>
          <p:cNvGraphicFramePr>
            <a:graphicFrameLocks noGrp="1"/>
          </p:cNvGraphicFramePr>
          <p:nvPr/>
        </p:nvGraphicFramePr>
        <p:xfrm>
          <a:off x="2154238" y="1228725"/>
          <a:ext cx="5319712" cy="6613864"/>
        </p:xfrm>
        <a:graphic>
          <a:graphicData uri="http://schemas.openxmlformats.org/drawingml/2006/table">
            <a:tbl>
              <a:tblPr/>
              <a:tblGrid>
                <a:gridCol w="5319712"/>
              </a:tblGrid>
              <a:tr h="3642010">
                <a:tc>
                  <a:txBody>
                    <a:bodyPr/>
                    <a:lstStyle/>
                    <a:p>
                      <a:pPr marL="0" indent="0">
                        <a:spcAft>
                          <a:spcPts val="1200"/>
                        </a:spcAft>
                        <a:buFont typeface="Wingdings" pitchFamily="2" charset="2"/>
                        <a:buNone/>
                      </a:pPr>
                      <a:r>
                        <a:rPr lang="en-US" sz="2400" b="1" dirty="0" smtClean="0"/>
                        <a:t>AGENDA</a:t>
                      </a:r>
                    </a:p>
                    <a:p>
                      <a:pPr marL="285750" indent="-285750">
                        <a:spcBef>
                          <a:spcPts val="600"/>
                        </a:spcBef>
                        <a:spcAft>
                          <a:spcPts val="600"/>
                        </a:spcAft>
                        <a:buClr>
                          <a:srgbClr val="002060"/>
                        </a:buClr>
                        <a:buFont typeface="Wingdings" pitchFamily="2" charset="2"/>
                        <a:buChar char="Ø"/>
                      </a:pPr>
                      <a:r>
                        <a:rPr lang="en-US" sz="2400" dirty="0" smtClean="0"/>
                        <a:t>Project</a:t>
                      </a:r>
                      <a:r>
                        <a:rPr lang="en-US" sz="2400" baseline="0" dirty="0" smtClean="0"/>
                        <a:t> Overview</a:t>
                      </a:r>
                    </a:p>
                    <a:p>
                      <a:pPr marL="285750" indent="-285750">
                        <a:spcBef>
                          <a:spcPts val="600"/>
                        </a:spcBef>
                        <a:spcAft>
                          <a:spcPts val="600"/>
                        </a:spcAft>
                        <a:buClr>
                          <a:srgbClr val="002060"/>
                        </a:buClr>
                        <a:buFont typeface="Wingdings" pitchFamily="2" charset="2"/>
                        <a:buChar char="Ø"/>
                      </a:pPr>
                      <a:r>
                        <a:rPr lang="en-US" sz="2400" baseline="0" dirty="0" smtClean="0"/>
                        <a:t>Approach</a:t>
                      </a:r>
                    </a:p>
                    <a:p>
                      <a:pPr marL="285750" indent="-285750">
                        <a:spcBef>
                          <a:spcPts val="600"/>
                        </a:spcBef>
                        <a:spcAft>
                          <a:spcPts val="600"/>
                        </a:spcAft>
                        <a:buClr>
                          <a:srgbClr val="002060"/>
                        </a:buClr>
                        <a:buFont typeface="Wingdings" pitchFamily="2" charset="2"/>
                        <a:buChar char="Ø"/>
                      </a:pPr>
                      <a:r>
                        <a:rPr lang="en-US" sz="2400" baseline="0" dirty="0" smtClean="0"/>
                        <a:t>Integration</a:t>
                      </a:r>
                    </a:p>
                    <a:p>
                      <a:pPr marL="285750" indent="-285750">
                        <a:spcBef>
                          <a:spcPts val="600"/>
                        </a:spcBef>
                        <a:spcAft>
                          <a:spcPts val="600"/>
                        </a:spcAft>
                        <a:buClr>
                          <a:srgbClr val="002060"/>
                        </a:buClr>
                        <a:buFont typeface="Wingdings" pitchFamily="2" charset="2"/>
                        <a:buChar char="Ø"/>
                      </a:pPr>
                      <a:r>
                        <a:rPr lang="en-US" sz="2400" baseline="0" dirty="0" smtClean="0"/>
                        <a:t>Model Development</a:t>
                      </a:r>
                    </a:p>
                    <a:p>
                      <a:pPr marL="285750" indent="-285750">
                        <a:spcBef>
                          <a:spcPts val="600"/>
                        </a:spcBef>
                        <a:spcAft>
                          <a:spcPts val="600"/>
                        </a:spcAft>
                        <a:buClr>
                          <a:srgbClr val="002060"/>
                        </a:buClr>
                        <a:buFont typeface="Wingdings" pitchFamily="2" charset="2"/>
                        <a:buChar char="Ø"/>
                      </a:pPr>
                      <a:r>
                        <a:rPr lang="en-US" sz="2400" baseline="0" dirty="0" smtClean="0"/>
                        <a:t>Output and Analysis</a:t>
                      </a:r>
                    </a:p>
                    <a:p>
                      <a:pPr marL="285750" indent="-285750">
                        <a:spcBef>
                          <a:spcPts val="600"/>
                        </a:spcBef>
                        <a:spcAft>
                          <a:spcPts val="600"/>
                        </a:spcAft>
                        <a:buClr>
                          <a:srgbClr val="002060"/>
                        </a:buClr>
                        <a:buFont typeface="Wingdings" pitchFamily="2" charset="2"/>
                        <a:buChar char="Ø"/>
                      </a:pPr>
                      <a:r>
                        <a:rPr lang="en-US" sz="2400" baseline="0" dirty="0" smtClean="0"/>
                        <a:t>Q&amp;A</a:t>
                      </a:r>
                      <a:endParaRPr lang="en-US" sz="24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cap="flat">
                      <a:noFill/>
                    </a:lnR>
                    <a:lnT>
                      <a:noFill/>
                    </a:lnT>
                    <a:lnB>
                      <a:noFill/>
                    </a:lnB>
                    <a:lnTlToBr>
                      <a:noFill/>
                    </a:lnTlToBr>
                    <a:lnBlToTr>
                      <a:noFill/>
                    </a:lnBlToTr>
                    <a:noFill/>
                  </a:tcPr>
                </a:tc>
              </a:tr>
              <a:tr h="371439">
                <a:tc>
                  <a:txBody>
                    <a:bodyPr/>
                    <a:lstStyle/>
                    <a:p>
                      <a:endParaRPr lang="en-US" sz="1800" dirty="0"/>
                    </a:p>
                  </a:txBody>
                  <a:tcPr marT="45716" marB="45716" horzOverflow="overflow">
                    <a:lnL>
                      <a:noFill/>
                    </a:lnL>
                    <a:lnR>
                      <a:noFill/>
                    </a:lnR>
                    <a:lnT>
                      <a:noFill/>
                    </a:lnT>
                    <a:lnB>
                      <a:noFill/>
                    </a:lnB>
                    <a:lnTlToBr>
                      <a:noFill/>
                    </a:lnTlToBr>
                    <a:lnBlToTr>
                      <a:noFill/>
                    </a:lnBlToTr>
                    <a:noFill/>
                  </a:tcPr>
                </a:tc>
              </a:tr>
            </a:tbl>
          </a:graphicData>
        </a:graphic>
      </p:graphicFrame>
      <p:sp>
        <p:nvSpPr>
          <p:cNvPr id="2" name="Rounded Rectangle 1"/>
          <p:cNvSpPr>
            <a:spLocks noChangeArrowheads="1"/>
          </p:cNvSpPr>
          <p:nvPr/>
        </p:nvSpPr>
        <p:spPr bwMode="auto">
          <a:xfrm>
            <a:off x="2093913" y="2360613"/>
            <a:ext cx="5370512" cy="457200"/>
          </a:xfrm>
          <a:prstGeom prst="roundRect">
            <a:avLst>
              <a:gd name="adj" fmla="val 16667"/>
            </a:avLst>
          </a:prstGeom>
          <a:noFill/>
          <a:ln w="508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pPr algn="ctr" eaLnBrk="0" hangingPunct="0"/>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triped Right Arrow 21"/>
          <p:cNvSpPr/>
          <p:nvPr/>
        </p:nvSpPr>
        <p:spPr bwMode="auto">
          <a:xfrm>
            <a:off x="1030587" y="1822988"/>
            <a:ext cx="7588312" cy="1032095"/>
          </a:xfrm>
          <a:prstGeom prst="stripedRightArrow">
            <a:avLst>
              <a:gd name="adj1" fmla="val 51754"/>
              <a:gd name="adj2" fmla="val 50000"/>
            </a:avLst>
          </a:prstGeom>
          <a:solidFill>
            <a:srgbClr val="FFFFCC"/>
          </a:solidFill>
          <a:ln w="19050" cap="flat" cmpd="sng" algn="ctr">
            <a:solidFill>
              <a:srgbClr val="FF9933"/>
            </a:solidFill>
            <a:prstDash val="solid"/>
            <a:roun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charset="0"/>
            </a:endParaRPr>
          </a:p>
        </p:txBody>
      </p:sp>
      <p:sp>
        <p:nvSpPr>
          <p:cNvPr id="12290" name="Title 1"/>
          <p:cNvSpPr>
            <a:spLocks/>
          </p:cNvSpPr>
          <p:nvPr/>
        </p:nvSpPr>
        <p:spPr bwMode="auto">
          <a:xfrm>
            <a:off x="457200" y="369888"/>
            <a:ext cx="8985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marL="1881188" indent="-1881188" eaLnBrk="0" hangingPunct="0">
              <a:lnSpc>
                <a:spcPct val="90000"/>
              </a:lnSpc>
            </a:pPr>
            <a:r>
              <a:rPr lang="en-US" sz="2800" b="1" dirty="0" smtClean="0"/>
              <a:t>Approach: </a:t>
            </a:r>
            <a:r>
              <a:rPr lang="en-US" sz="2800" dirty="0" smtClean="0"/>
              <a:t>Limited schedule for complex </a:t>
            </a:r>
            <a:r>
              <a:rPr lang="en-US" sz="2800" dirty="0"/>
              <a:t>p</a:t>
            </a:r>
            <a:r>
              <a:rPr lang="en-US" sz="2800" dirty="0" smtClean="0"/>
              <a:t>roblem</a:t>
            </a:r>
            <a:endParaRPr lang="en-US" sz="2200" dirty="0"/>
          </a:p>
        </p:txBody>
      </p:sp>
      <p:grpSp>
        <p:nvGrpSpPr>
          <p:cNvPr id="12291" name="Group 2"/>
          <p:cNvGrpSpPr>
            <a:grpSpLocks/>
          </p:cNvGrpSpPr>
          <p:nvPr/>
        </p:nvGrpSpPr>
        <p:grpSpPr bwMode="auto">
          <a:xfrm>
            <a:off x="630568" y="5443805"/>
            <a:ext cx="8389937" cy="570266"/>
            <a:chOff x="726242" y="1558147"/>
            <a:chExt cx="8390067" cy="1041991"/>
          </a:xfrm>
        </p:grpSpPr>
        <p:sp>
          <p:nvSpPr>
            <p:cNvPr id="2" name="Rounded Rectangle 1"/>
            <p:cNvSpPr/>
            <p:nvPr/>
          </p:nvSpPr>
          <p:spPr bwMode="auto">
            <a:xfrm>
              <a:off x="726242" y="1558147"/>
              <a:ext cx="8388480" cy="1041991"/>
            </a:xfrm>
            <a:prstGeom prst="roundRect">
              <a:avLst/>
            </a:prstGeom>
            <a:solidFill>
              <a:schemeClr val="bg1">
                <a:lumMod val="85000"/>
              </a:schemeClr>
            </a:solidFill>
            <a:ln w="25400" cap="flat" cmpd="sng" algn="ctr">
              <a:solidFill>
                <a:srgbClr val="C00000"/>
              </a:solidFill>
              <a:prstDash val="solid"/>
              <a:round/>
              <a:headEnd type="none" w="med" len="med"/>
              <a:tailEnd type="none" w="med" len="med"/>
            </a:ln>
            <a:effectLst>
              <a:outerShdw blurRad="50800" dist="38100" dir="2700000" algn="tl" rotWithShape="0">
                <a:prstClr val="black">
                  <a:alpha val="40000"/>
                </a:prstClr>
              </a:outerShdw>
            </a:effectLst>
          </p:spPr>
          <p:txBody>
            <a:bodyPr wrap="none" lIns="45720" rIns="45720" anchor="ctr"/>
            <a:lstStyle/>
            <a:p>
              <a:pPr algn="ctr" eaLnBrk="0" hangingPunct="0">
                <a:defRPr/>
              </a:pPr>
              <a:endParaRPr lang="en-US" dirty="0"/>
            </a:p>
          </p:txBody>
        </p:sp>
        <p:sp>
          <p:nvSpPr>
            <p:cNvPr id="12305" name="TextBox 3"/>
            <p:cNvSpPr txBox="1">
              <a:spLocks noChangeArrowheads="1"/>
            </p:cNvSpPr>
            <p:nvPr/>
          </p:nvSpPr>
          <p:spPr bwMode="auto">
            <a:xfrm>
              <a:off x="730026" y="1640753"/>
              <a:ext cx="8386283" cy="361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ctr">
                <a:spcAft>
                  <a:spcPts val="600"/>
                </a:spcAft>
                <a:buClr>
                  <a:srgbClr val="002060"/>
                </a:buClr>
              </a:pPr>
              <a:r>
                <a:rPr lang="en-US" sz="2400" i="1" dirty="0" smtClean="0">
                  <a:solidFill>
                    <a:srgbClr val="C00000"/>
                  </a:solidFill>
                </a:rPr>
                <a:t>We </a:t>
              </a:r>
              <a:r>
                <a:rPr lang="en-US" sz="2400" i="1" dirty="0">
                  <a:solidFill>
                    <a:srgbClr val="C00000"/>
                  </a:solidFill>
                </a:rPr>
                <a:t>needed to utilize interoperable COTS Software</a:t>
              </a:r>
            </a:p>
          </p:txBody>
        </p:sp>
      </p:grpSp>
      <p:sp>
        <p:nvSpPr>
          <p:cNvPr id="3" name="Striped Right Arrow 2"/>
          <p:cNvSpPr/>
          <p:nvPr/>
        </p:nvSpPr>
        <p:spPr bwMode="auto">
          <a:xfrm>
            <a:off x="452674" y="1818492"/>
            <a:ext cx="5558827" cy="1032095"/>
          </a:xfrm>
          <a:prstGeom prst="stripedRightArrow">
            <a:avLst>
              <a:gd name="adj1" fmla="val 51754"/>
              <a:gd name="adj2" fmla="val 50000"/>
            </a:avLst>
          </a:prstGeom>
          <a:solidFill>
            <a:schemeClr val="accent1">
              <a:lumMod val="20000"/>
              <a:lumOff val="80000"/>
            </a:schemeClr>
          </a:solidFill>
          <a:ln w="19050" cap="flat" cmpd="sng" algn="ctr">
            <a:solidFill>
              <a:srgbClr val="0070C0"/>
            </a:solidFill>
            <a:prstDash val="solid"/>
            <a:roun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70C0"/>
              </a:solidFill>
              <a:effectLst/>
              <a:latin typeface="Arial" charset="0"/>
            </a:endParaRPr>
          </a:p>
        </p:txBody>
      </p:sp>
      <p:sp>
        <p:nvSpPr>
          <p:cNvPr id="4" name="TextBox 3"/>
          <p:cNvSpPr txBox="1"/>
          <p:nvPr/>
        </p:nvSpPr>
        <p:spPr>
          <a:xfrm>
            <a:off x="2598353" y="2108202"/>
            <a:ext cx="1521570" cy="461665"/>
          </a:xfrm>
          <a:prstGeom prst="rect">
            <a:avLst/>
          </a:prstGeom>
          <a:noFill/>
        </p:spPr>
        <p:txBody>
          <a:bodyPr wrap="none" rtlCol="0">
            <a:spAutoFit/>
          </a:bodyPr>
          <a:lstStyle/>
          <a:p>
            <a:r>
              <a:rPr lang="en-US" sz="2400" b="1" i="1" dirty="0" smtClean="0">
                <a:solidFill>
                  <a:srgbClr val="0070C0"/>
                </a:solidFill>
              </a:rPr>
              <a:t>180 Days</a:t>
            </a:r>
            <a:endParaRPr lang="en-US" sz="2400" b="1" i="1" dirty="0">
              <a:solidFill>
                <a:srgbClr val="0070C0"/>
              </a:solidFill>
            </a:endParaRPr>
          </a:p>
        </p:txBody>
      </p:sp>
      <p:sp>
        <p:nvSpPr>
          <p:cNvPr id="20" name="TextBox 19"/>
          <p:cNvSpPr txBox="1"/>
          <p:nvPr/>
        </p:nvSpPr>
        <p:spPr>
          <a:xfrm rot="20493588">
            <a:off x="305790" y="1241936"/>
            <a:ext cx="2547492" cy="461665"/>
          </a:xfrm>
          <a:prstGeom prst="rect">
            <a:avLst/>
          </a:prstGeom>
          <a:noFill/>
        </p:spPr>
        <p:txBody>
          <a:bodyPr wrap="none" rtlCol="0">
            <a:spAutoFit/>
          </a:bodyPr>
          <a:lstStyle/>
          <a:p>
            <a:r>
              <a:rPr lang="en-US" sz="2400" b="1" i="1" dirty="0" smtClean="0">
                <a:solidFill>
                  <a:srgbClr val="0070C0"/>
                </a:solidFill>
              </a:rPr>
              <a:t>September 2010</a:t>
            </a:r>
            <a:endParaRPr lang="en-US" sz="2400" b="1" i="1" dirty="0">
              <a:solidFill>
                <a:srgbClr val="0070C0"/>
              </a:solidFill>
            </a:endParaRPr>
          </a:p>
        </p:txBody>
      </p:sp>
      <p:sp>
        <p:nvSpPr>
          <p:cNvPr id="21" name="TextBox 20"/>
          <p:cNvSpPr txBox="1"/>
          <p:nvPr/>
        </p:nvSpPr>
        <p:spPr>
          <a:xfrm rot="20493588">
            <a:off x="5592078" y="1241936"/>
            <a:ext cx="1840184" cy="461665"/>
          </a:xfrm>
          <a:prstGeom prst="rect">
            <a:avLst/>
          </a:prstGeom>
          <a:noFill/>
        </p:spPr>
        <p:txBody>
          <a:bodyPr wrap="none" rtlCol="0">
            <a:spAutoFit/>
          </a:bodyPr>
          <a:lstStyle/>
          <a:p>
            <a:r>
              <a:rPr lang="en-US" sz="2400" b="1" i="1" dirty="0" smtClean="0">
                <a:solidFill>
                  <a:srgbClr val="0070C0"/>
                </a:solidFill>
              </a:rPr>
              <a:t>March 2011</a:t>
            </a:r>
            <a:endParaRPr lang="en-US" sz="2400" b="1" i="1" dirty="0">
              <a:solidFill>
                <a:srgbClr val="0070C0"/>
              </a:solidFill>
            </a:endParaRPr>
          </a:p>
        </p:txBody>
      </p:sp>
      <p:sp>
        <p:nvSpPr>
          <p:cNvPr id="23" name="TextBox 22"/>
          <p:cNvSpPr txBox="1"/>
          <p:nvPr/>
        </p:nvSpPr>
        <p:spPr>
          <a:xfrm rot="20493588">
            <a:off x="7872921" y="1306587"/>
            <a:ext cx="1992469" cy="461665"/>
          </a:xfrm>
          <a:prstGeom prst="rect">
            <a:avLst/>
          </a:prstGeom>
          <a:noFill/>
        </p:spPr>
        <p:txBody>
          <a:bodyPr wrap="none" rtlCol="0">
            <a:spAutoFit/>
          </a:bodyPr>
          <a:lstStyle/>
          <a:p>
            <a:r>
              <a:rPr lang="en-US" sz="2400" b="1" i="1" dirty="0" smtClean="0">
                <a:solidFill>
                  <a:srgbClr val="FF9900"/>
                </a:solidFill>
              </a:rPr>
              <a:t>August </a:t>
            </a:r>
            <a:r>
              <a:rPr lang="en-US" sz="2400" b="1" i="1" dirty="0" smtClean="0">
                <a:solidFill>
                  <a:srgbClr val="FF9900"/>
                </a:solidFill>
              </a:rPr>
              <a:t>2011</a:t>
            </a:r>
            <a:endParaRPr lang="en-US" sz="2400" b="1" i="1" dirty="0">
              <a:solidFill>
                <a:srgbClr val="FF9900"/>
              </a:solidFill>
            </a:endParaRPr>
          </a:p>
        </p:txBody>
      </p:sp>
      <p:sp>
        <p:nvSpPr>
          <p:cNvPr id="24" name="TextBox 23"/>
          <p:cNvSpPr txBox="1"/>
          <p:nvPr/>
        </p:nvSpPr>
        <p:spPr>
          <a:xfrm>
            <a:off x="6326864" y="2103706"/>
            <a:ext cx="1654620" cy="461665"/>
          </a:xfrm>
          <a:prstGeom prst="rect">
            <a:avLst/>
          </a:prstGeom>
          <a:noFill/>
        </p:spPr>
        <p:txBody>
          <a:bodyPr wrap="none" rtlCol="0">
            <a:spAutoFit/>
          </a:bodyPr>
          <a:lstStyle/>
          <a:p>
            <a:r>
              <a:rPr lang="en-US" sz="2400" b="1" i="1" dirty="0" smtClean="0">
                <a:solidFill>
                  <a:srgbClr val="FF9900"/>
                </a:solidFill>
              </a:rPr>
              <a:t>Extension</a:t>
            </a:r>
            <a:endParaRPr lang="en-US" sz="2400" b="1" i="1" dirty="0">
              <a:solidFill>
                <a:srgbClr val="FF9900"/>
              </a:solidFill>
            </a:endParaRPr>
          </a:p>
        </p:txBody>
      </p:sp>
      <p:sp>
        <p:nvSpPr>
          <p:cNvPr id="26" name="Content Placeholder 2"/>
          <p:cNvSpPr txBox="1">
            <a:spLocks/>
          </p:cNvSpPr>
          <p:nvPr/>
        </p:nvSpPr>
        <p:spPr bwMode="auto">
          <a:xfrm>
            <a:off x="5860553" y="2768364"/>
            <a:ext cx="3412756"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4950" indent="-234950" algn="l" rtl="0" eaLnBrk="0" fontAlgn="base" hangingPunct="0">
              <a:spcBef>
                <a:spcPct val="100000"/>
              </a:spcBef>
              <a:spcAft>
                <a:spcPct val="0"/>
              </a:spcAft>
              <a:buClr>
                <a:srgbClr val="0B1F65"/>
              </a:buClr>
              <a:buFont typeface="Webdings" pitchFamily="18" charset="2"/>
              <a:buChar char="4"/>
              <a:defRPr sz="1600">
                <a:solidFill>
                  <a:schemeClr val="tx1"/>
                </a:solidFill>
                <a:latin typeface="+mn-lt"/>
                <a:ea typeface="+mn-ea"/>
                <a:cs typeface="+mn-cs"/>
              </a:defRPr>
            </a:lvl1pPr>
            <a:lvl2pPr marL="457200" indent="-220663" algn="l" rtl="0" eaLnBrk="0" fontAlgn="base" hangingPunct="0">
              <a:lnSpc>
                <a:spcPct val="90000"/>
              </a:lnSpc>
              <a:spcBef>
                <a:spcPct val="40000"/>
              </a:spcBef>
              <a:spcAft>
                <a:spcPct val="0"/>
              </a:spcAft>
              <a:buClr>
                <a:srgbClr val="0B1F65"/>
              </a:buClr>
              <a:buChar char="–"/>
              <a:defRPr sz="1600">
                <a:solidFill>
                  <a:schemeClr val="tx1"/>
                </a:solidFill>
                <a:latin typeface="+mn-lt"/>
              </a:defRPr>
            </a:lvl2pPr>
            <a:lvl3pPr marL="2278063" indent="11113" algn="l" rtl="0" eaLnBrk="0" fontAlgn="base" hangingPunct="0">
              <a:lnSpc>
                <a:spcPct val="90000"/>
              </a:lnSpc>
              <a:spcBef>
                <a:spcPct val="40000"/>
              </a:spcBef>
              <a:spcAft>
                <a:spcPct val="0"/>
              </a:spcAft>
              <a:buClr>
                <a:srgbClr val="0B1F65"/>
              </a:buClr>
              <a:buFont typeface="Webdings" pitchFamily="18" charset="2"/>
              <a:buChar char="•"/>
              <a:defRPr sz="1600">
                <a:solidFill>
                  <a:schemeClr val="tx1"/>
                </a:solidFill>
                <a:latin typeface="+mn-lt"/>
              </a:defRPr>
            </a:lvl3pPr>
            <a:lvl4pPr marL="2403475" indent="-1031875" algn="l" rtl="0" eaLnBrk="0" fontAlgn="base" hangingPunct="0">
              <a:lnSpc>
                <a:spcPct val="90000"/>
              </a:lnSpc>
              <a:spcBef>
                <a:spcPct val="40000"/>
              </a:spcBef>
              <a:spcAft>
                <a:spcPct val="0"/>
              </a:spcAft>
              <a:buClr>
                <a:srgbClr val="0B1F65"/>
              </a:buClr>
              <a:buChar char="–"/>
              <a:defRPr sz="1600">
                <a:solidFill>
                  <a:schemeClr val="tx1"/>
                </a:solidFill>
                <a:latin typeface="+mn-lt"/>
              </a:defRPr>
            </a:lvl4pPr>
            <a:lvl5pPr marL="2517775" indent="-688975" algn="l" rtl="0" eaLnBrk="0" fontAlgn="base" hangingPunct="0">
              <a:lnSpc>
                <a:spcPct val="90000"/>
              </a:lnSpc>
              <a:spcBef>
                <a:spcPct val="0"/>
              </a:spcBef>
              <a:spcAft>
                <a:spcPct val="40000"/>
              </a:spcAft>
              <a:buClr>
                <a:schemeClr val="tx1"/>
              </a:buClr>
              <a:buSzPct val="40000"/>
              <a:buFont typeface="Arial" charset="0"/>
              <a:buChar char="»"/>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a:buFont typeface="Wingdings" pitchFamily="2" charset="2"/>
              <a:buChar char="Ø"/>
            </a:pPr>
            <a:r>
              <a:rPr lang="en-US" dirty="0" smtClean="0"/>
              <a:t>Extension due to:</a:t>
            </a:r>
          </a:p>
          <a:p>
            <a:pPr lvl="1">
              <a:buFont typeface="Arial" pitchFamily="34" charset="0"/>
              <a:buChar char="‒"/>
            </a:pPr>
            <a:r>
              <a:rPr lang="en-US" sz="1400" dirty="0" smtClean="0"/>
              <a:t>Delay in input data/requirements</a:t>
            </a:r>
          </a:p>
          <a:p>
            <a:pPr lvl="1">
              <a:buFont typeface="Arial" pitchFamily="34" charset="0"/>
              <a:buChar char="‒"/>
            </a:pPr>
            <a:r>
              <a:rPr lang="en-US" sz="1400" dirty="0" smtClean="0"/>
              <a:t>Japanese Earthquake which took overriding precedence for PACOM staff</a:t>
            </a:r>
          </a:p>
        </p:txBody>
      </p:sp>
      <p:sp>
        <p:nvSpPr>
          <p:cNvPr id="28" name="Content Placeholder 2"/>
          <p:cNvSpPr txBox="1">
            <a:spLocks/>
          </p:cNvSpPr>
          <p:nvPr/>
        </p:nvSpPr>
        <p:spPr bwMode="auto">
          <a:xfrm>
            <a:off x="630567" y="4563565"/>
            <a:ext cx="8354109" cy="8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4950" indent="-234950" algn="l" rtl="0" eaLnBrk="0" fontAlgn="base" hangingPunct="0">
              <a:spcBef>
                <a:spcPct val="100000"/>
              </a:spcBef>
              <a:spcAft>
                <a:spcPct val="0"/>
              </a:spcAft>
              <a:buClr>
                <a:srgbClr val="0B1F65"/>
              </a:buClr>
              <a:buFont typeface="Webdings" pitchFamily="18" charset="2"/>
              <a:buChar char="4"/>
              <a:defRPr sz="1600">
                <a:solidFill>
                  <a:schemeClr val="tx1"/>
                </a:solidFill>
                <a:latin typeface="+mn-lt"/>
                <a:ea typeface="+mn-ea"/>
                <a:cs typeface="+mn-cs"/>
              </a:defRPr>
            </a:lvl1pPr>
            <a:lvl2pPr marL="457200" indent="-220663" algn="l" rtl="0" eaLnBrk="0" fontAlgn="base" hangingPunct="0">
              <a:lnSpc>
                <a:spcPct val="90000"/>
              </a:lnSpc>
              <a:spcBef>
                <a:spcPct val="40000"/>
              </a:spcBef>
              <a:spcAft>
                <a:spcPct val="0"/>
              </a:spcAft>
              <a:buClr>
                <a:srgbClr val="0B1F65"/>
              </a:buClr>
              <a:buChar char="–"/>
              <a:defRPr sz="1600">
                <a:solidFill>
                  <a:schemeClr val="tx1"/>
                </a:solidFill>
                <a:latin typeface="+mn-lt"/>
              </a:defRPr>
            </a:lvl2pPr>
            <a:lvl3pPr marL="2278063" indent="11113" algn="l" rtl="0" eaLnBrk="0" fontAlgn="base" hangingPunct="0">
              <a:lnSpc>
                <a:spcPct val="90000"/>
              </a:lnSpc>
              <a:spcBef>
                <a:spcPct val="40000"/>
              </a:spcBef>
              <a:spcAft>
                <a:spcPct val="0"/>
              </a:spcAft>
              <a:buClr>
                <a:srgbClr val="0B1F65"/>
              </a:buClr>
              <a:buFont typeface="Webdings" pitchFamily="18" charset="2"/>
              <a:buChar char="•"/>
              <a:defRPr sz="1600">
                <a:solidFill>
                  <a:schemeClr val="tx1"/>
                </a:solidFill>
                <a:latin typeface="+mn-lt"/>
              </a:defRPr>
            </a:lvl3pPr>
            <a:lvl4pPr marL="2403475" indent="-1031875" algn="l" rtl="0" eaLnBrk="0" fontAlgn="base" hangingPunct="0">
              <a:lnSpc>
                <a:spcPct val="90000"/>
              </a:lnSpc>
              <a:spcBef>
                <a:spcPct val="40000"/>
              </a:spcBef>
              <a:spcAft>
                <a:spcPct val="0"/>
              </a:spcAft>
              <a:buClr>
                <a:srgbClr val="0B1F65"/>
              </a:buClr>
              <a:buChar char="–"/>
              <a:defRPr sz="1600">
                <a:solidFill>
                  <a:schemeClr val="tx1"/>
                </a:solidFill>
                <a:latin typeface="+mn-lt"/>
              </a:defRPr>
            </a:lvl4pPr>
            <a:lvl5pPr marL="2517775" indent="-688975" algn="l" rtl="0" eaLnBrk="0" fontAlgn="base" hangingPunct="0">
              <a:lnSpc>
                <a:spcPct val="90000"/>
              </a:lnSpc>
              <a:spcBef>
                <a:spcPct val="0"/>
              </a:spcBef>
              <a:spcAft>
                <a:spcPct val="40000"/>
              </a:spcAft>
              <a:buClr>
                <a:schemeClr val="tx1"/>
              </a:buClr>
              <a:buSzPct val="40000"/>
              <a:buFont typeface="Arial" charset="0"/>
              <a:buChar char="»"/>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a:buFont typeface="Wingdings" pitchFamily="2" charset="2"/>
              <a:buChar char="Ø"/>
            </a:pPr>
            <a:r>
              <a:rPr lang="en-US" dirty="0" smtClean="0"/>
              <a:t>With such a tight timeline and complex requirements, we could not build all aspects of the model from scratch. We needed to leverage outside tools to handle complex functionality such as optimization, </a:t>
            </a:r>
            <a:r>
              <a:rPr lang="en-US" dirty="0"/>
              <a:t>event-logging, time-stepping, memory, storage, and </a:t>
            </a:r>
            <a:r>
              <a:rPr lang="en-US" dirty="0" smtClean="0"/>
              <a:t>visualization.</a:t>
            </a:r>
          </a:p>
          <a:p>
            <a:pPr>
              <a:buFont typeface="Wingdings" pitchFamily="2" charset="2"/>
              <a:buChar char="Ø"/>
            </a:pPr>
            <a:endParaRPr lang="en-US" dirty="0" smtClean="0"/>
          </a:p>
        </p:txBody>
      </p:sp>
      <p:sp>
        <p:nvSpPr>
          <p:cNvPr id="17" name="Content Placeholder 2"/>
          <p:cNvSpPr txBox="1">
            <a:spLocks/>
          </p:cNvSpPr>
          <p:nvPr/>
        </p:nvSpPr>
        <p:spPr bwMode="auto">
          <a:xfrm>
            <a:off x="673322" y="2766479"/>
            <a:ext cx="4375150" cy="575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4950" indent="-234950" algn="l" rtl="0" eaLnBrk="0" fontAlgn="base" hangingPunct="0">
              <a:spcBef>
                <a:spcPct val="100000"/>
              </a:spcBef>
              <a:spcAft>
                <a:spcPct val="0"/>
              </a:spcAft>
              <a:buClr>
                <a:srgbClr val="0B1F65"/>
              </a:buClr>
              <a:buFont typeface="Webdings" pitchFamily="18" charset="2"/>
              <a:buChar char="4"/>
              <a:defRPr sz="1600">
                <a:solidFill>
                  <a:schemeClr val="tx1"/>
                </a:solidFill>
                <a:latin typeface="+mn-lt"/>
                <a:ea typeface="+mn-ea"/>
                <a:cs typeface="+mn-cs"/>
              </a:defRPr>
            </a:lvl1pPr>
            <a:lvl2pPr marL="457200" indent="-220663" algn="l" rtl="0" eaLnBrk="0" fontAlgn="base" hangingPunct="0">
              <a:lnSpc>
                <a:spcPct val="90000"/>
              </a:lnSpc>
              <a:spcBef>
                <a:spcPct val="40000"/>
              </a:spcBef>
              <a:spcAft>
                <a:spcPct val="0"/>
              </a:spcAft>
              <a:buClr>
                <a:srgbClr val="0B1F65"/>
              </a:buClr>
              <a:buChar char="–"/>
              <a:defRPr sz="1600">
                <a:solidFill>
                  <a:schemeClr val="tx1"/>
                </a:solidFill>
                <a:latin typeface="+mn-lt"/>
              </a:defRPr>
            </a:lvl2pPr>
            <a:lvl3pPr marL="2278063" indent="11113" algn="l" rtl="0" eaLnBrk="0" fontAlgn="base" hangingPunct="0">
              <a:lnSpc>
                <a:spcPct val="90000"/>
              </a:lnSpc>
              <a:spcBef>
                <a:spcPct val="40000"/>
              </a:spcBef>
              <a:spcAft>
                <a:spcPct val="0"/>
              </a:spcAft>
              <a:buClr>
                <a:srgbClr val="0B1F65"/>
              </a:buClr>
              <a:buFont typeface="Webdings" pitchFamily="18" charset="2"/>
              <a:buChar char="•"/>
              <a:defRPr sz="1600">
                <a:solidFill>
                  <a:schemeClr val="tx1"/>
                </a:solidFill>
                <a:latin typeface="+mn-lt"/>
              </a:defRPr>
            </a:lvl3pPr>
            <a:lvl4pPr marL="2403475" indent="-1031875" algn="l" rtl="0" eaLnBrk="0" fontAlgn="base" hangingPunct="0">
              <a:lnSpc>
                <a:spcPct val="90000"/>
              </a:lnSpc>
              <a:spcBef>
                <a:spcPct val="40000"/>
              </a:spcBef>
              <a:spcAft>
                <a:spcPct val="0"/>
              </a:spcAft>
              <a:buClr>
                <a:srgbClr val="0B1F65"/>
              </a:buClr>
              <a:buChar char="–"/>
              <a:defRPr sz="1600">
                <a:solidFill>
                  <a:schemeClr val="tx1"/>
                </a:solidFill>
                <a:latin typeface="+mn-lt"/>
              </a:defRPr>
            </a:lvl4pPr>
            <a:lvl5pPr marL="2517775" indent="-688975" algn="l" rtl="0" eaLnBrk="0" fontAlgn="base" hangingPunct="0">
              <a:lnSpc>
                <a:spcPct val="90000"/>
              </a:lnSpc>
              <a:spcBef>
                <a:spcPct val="0"/>
              </a:spcBef>
              <a:spcAft>
                <a:spcPct val="40000"/>
              </a:spcAft>
              <a:buClr>
                <a:schemeClr val="tx1"/>
              </a:buClr>
              <a:buSzPct val="40000"/>
              <a:buFont typeface="Arial" charset="0"/>
              <a:buChar char="»"/>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a:buFont typeface="Wingdings" pitchFamily="2" charset="2"/>
              <a:buChar char="Ø"/>
            </a:pPr>
            <a:r>
              <a:rPr lang="en-US" smtClean="0"/>
              <a:t>Original schedule was aggressive, using180 days to encompass:</a:t>
            </a:r>
            <a:endParaRPr lang="en-US" dirty="0" smtClean="0"/>
          </a:p>
        </p:txBody>
      </p:sp>
      <p:sp>
        <p:nvSpPr>
          <p:cNvPr id="18" name="Content Placeholder 2"/>
          <p:cNvSpPr txBox="1">
            <a:spLocks/>
          </p:cNvSpPr>
          <p:nvPr/>
        </p:nvSpPr>
        <p:spPr bwMode="auto">
          <a:xfrm>
            <a:off x="2646406" y="3415673"/>
            <a:ext cx="2399725" cy="941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4950" indent="-234950" algn="l" rtl="0" eaLnBrk="0" fontAlgn="base" hangingPunct="0">
              <a:spcBef>
                <a:spcPct val="100000"/>
              </a:spcBef>
              <a:spcAft>
                <a:spcPct val="0"/>
              </a:spcAft>
              <a:buClr>
                <a:srgbClr val="0B1F65"/>
              </a:buClr>
              <a:buFont typeface="Webdings" pitchFamily="18" charset="2"/>
              <a:buChar char="4"/>
              <a:defRPr sz="1600">
                <a:solidFill>
                  <a:schemeClr val="tx1"/>
                </a:solidFill>
                <a:latin typeface="+mn-lt"/>
                <a:ea typeface="+mn-ea"/>
                <a:cs typeface="+mn-cs"/>
              </a:defRPr>
            </a:lvl1pPr>
            <a:lvl2pPr marL="457200" indent="-220663" algn="l" rtl="0" eaLnBrk="0" fontAlgn="base" hangingPunct="0">
              <a:lnSpc>
                <a:spcPct val="90000"/>
              </a:lnSpc>
              <a:spcBef>
                <a:spcPct val="40000"/>
              </a:spcBef>
              <a:spcAft>
                <a:spcPct val="0"/>
              </a:spcAft>
              <a:buClr>
                <a:srgbClr val="0B1F65"/>
              </a:buClr>
              <a:buChar char="–"/>
              <a:defRPr sz="1600">
                <a:solidFill>
                  <a:schemeClr val="tx1"/>
                </a:solidFill>
                <a:latin typeface="+mn-lt"/>
              </a:defRPr>
            </a:lvl2pPr>
            <a:lvl3pPr marL="2278063" indent="11113" algn="l" rtl="0" eaLnBrk="0" fontAlgn="base" hangingPunct="0">
              <a:lnSpc>
                <a:spcPct val="90000"/>
              </a:lnSpc>
              <a:spcBef>
                <a:spcPct val="40000"/>
              </a:spcBef>
              <a:spcAft>
                <a:spcPct val="0"/>
              </a:spcAft>
              <a:buClr>
                <a:srgbClr val="0B1F65"/>
              </a:buClr>
              <a:buFont typeface="Webdings" pitchFamily="18" charset="2"/>
              <a:buChar char="•"/>
              <a:defRPr sz="1600">
                <a:solidFill>
                  <a:schemeClr val="tx1"/>
                </a:solidFill>
                <a:latin typeface="+mn-lt"/>
              </a:defRPr>
            </a:lvl3pPr>
            <a:lvl4pPr marL="2403475" indent="-1031875" algn="l" rtl="0" eaLnBrk="0" fontAlgn="base" hangingPunct="0">
              <a:lnSpc>
                <a:spcPct val="90000"/>
              </a:lnSpc>
              <a:spcBef>
                <a:spcPct val="40000"/>
              </a:spcBef>
              <a:spcAft>
                <a:spcPct val="0"/>
              </a:spcAft>
              <a:buClr>
                <a:srgbClr val="0B1F65"/>
              </a:buClr>
              <a:buChar char="–"/>
              <a:defRPr sz="1600">
                <a:solidFill>
                  <a:schemeClr val="tx1"/>
                </a:solidFill>
                <a:latin typeface="+mn-lt"/>
              </a:defRPr>
            </a:lvl4pPr>
            <a:lvl5pPr marL="2517775" indent="-688975" algn="l" rtl="0" eaLnBrk="0" fontAlgn="base" hangingPunct="0">
              <a:lnSpc>
                <a:spcPct val="90000"/>
              </a:lnSpc>
              <a:spcBef>
                <a:spcPct val="0"/>
              </a:spcBef>
              <a:spcAft>
                <a:spcPct val="40000"/>
              </a:spcAft>
              <a:buClr>
                <a:schemeClr val="tx1"/>
              </a:buClr>
              <a:buSzPct val="40000"/>
              <a:buFont typeface="Arial" charset="0"/>
              <a:buChar char="»"/>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lvl="1">
              <a:buFont typeface="Arial" pitchFamily="34" charset="0"/>
              <a:buChar char="‒"/>
            </a:pPr>
            <a:r>
              <a:rPr lang="en-US" sz="1400" dirty="0" smtClean="0"/>
              <a:t>Visualization</a:t>
            </a:r>
          </a:p>
          <a:p>
            <a:pPr lvl="1">
              <a:buFont typeface="Arial" pitchFamily="34" charset="0"/>
              <a:buChar char="‒"/>
            </a:pPr>
            <a:r>
              <a:rPr lang="en-US" sz="1400" dirty="0" smtClean="0"/>
              <a:t>Recommendations</a:t>
            </a:r>
          </a:p>
        </p:txBody>
      </p:sp>
      <p:sp>
        <p:nvSpPr>
          <p:cNvPr id="19" name="Content Placeholder 2"/>
          <p:cNvSpPr txBox="1">
            <a:spLocks/>
          </p:cNvSpPr>
          <p:nvPr/>
        </p:nvSpPr>
        <p:spPr bwMode="auto">
          <a:xfrm>
            <a:off x="630567" y="3420616"/>
            <a:ext cx="2230330" cy="93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4950" indent="-234950" algn="l" rtl="0" eaLnBrk="0" fontAlgn="base" hangingPunct="0">
              <a:spcBef>
                <a:spcPct val="100000"/>
              </a:spcBef>
              <a:spcAft>
                <a:spcPct val="0"/>
              </a:spcAft>
              <a:buClr>
                <a:srgbClr val="0B1F65"/>
              </a:buClr>
              <a:buFont typeface="Webdings" pitchFamily="18" charset="2"/>
              <a:buChar char="4"/>
              <a:defRPr sz="1600">
                <a:solidFill>
                  <a:schemeClr val="tx1"/>
                </a:solidFill>
                <a:latin typeface="+mn-lt"/>
                <a:ea typeface="+mn-ea"/>
                <a:cs typeface="+mn-cs"/>
              </a:defRPr>
            </a:lvl1pPr>
            <a:lvl2pPr marL="457200" indent="-220663" algn="l" rtl="0" eaLnBrk="0" fontAlgn="base" hangingPunct="0">
              <a:lnSpc>
                <a:spcPct val="90000"/>
              </a:lnSpc>
              <a:spcBef>
                <a:spcPct val="40000"/>
              </a:spcBef>
              <a:spcAft>
                <a:spcPct val="0"/>
              </a:spcAft>
              <a:buClr>
                <a:srgbClr val="0B1F65"/>
              </a:buClr>
              <a:buChar char="–"/>
              <a:defRPr sz="1600">
                <a:solidFill>
                  <a:schemeClr val="tx1"/>
                </a:solidFill>
                <a:latin typeface="+mn-lt"/>
              </a:defRPr>
            </a:lvl2pPr>
            <a:lvl3pPr marL="2278063" indent="11113" algn="l" rtl="0" eaLnBrk="0" fontAlgn="base" hangingPunct="0">
              <a:lnSpc>
                <a:spcPct val="90000"/>
              </a:lnSpc>
              <a:spcBef>
                <a:spcPct val="40000"/>
              </a:spcBef>
              <a:spcAft>
                <a:spcPct val="0"/>
              </a:spcAft>
              <a:buClr>
                <a:srgbClr val="0B1F65"/>
              </a:buClr>
              <a:buFont typeface="Webdings" pitchFamily="18" charset="2"/>
              <a:buChar char="•"/>
              <a:defRPr sz="1600">
                <a:solidFill>
                  <a:schemeClr val="tx1"/>
                </a:solidFill>
                <a:latin typeface="+mn-lt"/>
              </a:defRPr>
            </a:lvl3pPr>
            <a:lvl4pPr marL="2403475" indent="-1031875" algn="l" rtl="0" eaLnBrk="0" fontAlgn="base" hangingPunct="0">
              <a:lnSpc>
                <a:spcPct val="90000"/>
              </a:lnSpc>
              <a:spcBef>
                <a:spcPct val="40000"/>
              </a:spcBef>
              <a:spcAft>
                <a:spcPct val="0"/>
              </a:spcAft>
              <a:buClr>
                <a:srgbClr val="0B1F65"/>
              </a:buClr>
              <a:buChar char="–"/>
              <a:defRPr sz="1600">
                <a:solidFill>
                  <a:schemeClr val="tx1"/>
                </a:solidFill>
                <a:latin typeface="+mn-lt"/>
              </a:defRPr>
            </a:lvl4pPr>
            <a:lvl5pPr marL="2517775" indent="-688975" algn="l" rtl="0" eaLnBrk="0" fontAlgn="base" hangingPunct="0">
              <a:lnSpc>
                <a:spcPct val="90000"/>
              </a:lnSpc>
              <a:spcBef>
                <a:spcPct val="0"/>
              </a:spcBef>
              <a:spcAft>
                <a:spcPct val="40000"/>
              </a:spcAft>
              <a:buClr>
                <a:schemeClr val="tx1"/>
              </a:buClr>
              <a:buSzPct val="40000"/>
              <a:buFont typeface="Arial" charset="0"/>
              <a:buChar char="»"/>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lvl="1">
              <a:buFont typeface="Arial" pitchFamily="34" charset="0"/>
              <a:buChar char="‒"/>
            </a:pPr>
            <a:r>
              <a:rPr lang="en-US" sz="1400" dirty="0" smtClean="0"/>
              <a:t>Data Gathering</a:t>
            </a:r>
          </a:p>
          <a:p>
            <a:pPr lvl="1">
              <a:buFont typeface="Arial" pitchFamily="34" charset="0"/>
              <a:buChar char="‒"/>
            </a:pPr>
            <a:r>
              <a:rPr lang="en-US" sz="1400" dirty="0" smtClean="0"/>
              <a:t>Modeling</a:t>
            </a:r>
          </a:p>
          <a:p>
            <a:pPr lvl="1">
              <a:buFont typeface="Arial" pitchFamily="34" charset="0"/>
              <a:buChar char="‒"/>
            </a:pPr>
            <a:r>
              <a:rPr lang="en-US" sz="1400" dirty="0" smtClean="0"/>
              <a:t>Analysis</a:t>
            </a:r>
          </a:p>
        </p:txBody>
      </p:sp>
    </p:spTree>
    <p:extLst>
      <p:ext uri="{BB962C8B-B14F-4D97-AF65-F5344CB8AC3E}">
        <p14:creationId xmlns:p14="http://schemas.microsoft.com/office/powerpoint/2010/main" val="142225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p:cNvSpPr>
          <p:nvPr/>
        </p:nvSpPr>
        <p:spPr bwMode="auto">
          <a:xfrm>
            <a:off x="457200" y="369888"/>
            <a:ext cx="89852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marL="1881188" indent="-1881188" eaLnBrk="0" hangingPunct="0">
              <a:lnSpc>
                <a:spcPct val="90000"/>
              </a:lnSpc>
            </a:pPr>
            <a:r>
              <a:rPr lang="en-US" sz="2800" b="1" dirty="0"/>
              <a:t>Approach: </a:t>
            </a:r>
            <a:r>
              <a:rPr lang="en-US" sz="2800" dirty="0"/>
              <a:t>Utilize COTS software capabilities with emphasis on interoperability  </a:t>
            </a:r>
            <a:endParaRPr lang="en-US" sz="2200" dirty="0"/>
          </a:p>
        </p:txBody>
      </p:sp>
      <p:grpSp>
        <p:nvGrpSpPr>
          <p:cNvPr id="12292" name="Group 18"/>
          <p:cNvGrpSpPr>
            <a:grpSpLocks/>
          </p:cNvGrpSpPr>
          <p:nvPr/>
        </p:nvGrpSpPr>
        <p:grpSpPr bwMode="auto">
          <a:xfrm>
            <a:off x="2329333" y="2470541"/>
            <a:ext cx="5265649" cy="3287713"/>
            <a:chOff x="2857523" y="1891278"/>
            <a:chExt cx="3837124" cy="2620405"/>
          </a:xfrm>
        </p:grpSpPr>
        <p:grpSp>
          <p:nvGrpSpPr>
            <p:cNvPr id="12293" name="Group 1148"/>
            <p:cNvGrpSpPr>
              <a:grpSpLocks/>
            </p:cNvGrpSpPr>
            <p:nvPr/>
          </p:nvGrpSpPr>
          <p:grpSpPr bwMode="auto">
            <a:xfrm>
              <a:off x="2878817" y="1891279"/>
              <a:ext cx="3762744" cy="2533022"/>
              <a:chOff x="2391" y="2363"/>
              <a:chExt cx="912" cy="720"/>
            </a:xfrm>
          </p:grpSpPr>
          <p:sp>
            <p:nvSpPr>
              <p:cNvPr id="12299" name="Freeform 1149"/>
              <p:cNvSpPr>
                <a:spLocks noChangeAspect="1"/>
              </p:cNvSpPr>
              <p:nvPr/>
            </p:nvSpPr>
            <p:spPr bwMode="auto">
              <a:xfrm>
                <a:off x="2881" y="2363"/>
                <a:ext cx="422" cy="341"/>
              </a:xfrm>
              <a:custGeom>
                <a:avLst/>
                <a:gdLst>
                  <a:gd name="T0" fmla="*/ 0 w 1153"/>
                  <a:gd name="T1" fmla="*/ 0 h 1122"/>
                  <a:gd name="T2" fmla="*/ 1153 w 1153"/>
                  <a:gd name="T3" fmla="*/ 896 h 1122"/>
                  <a:gd name="T4" fmla="*/ 1049 w 1153"/>
                  <a:gd name="T5" fmla="*/ 904 h 1122"/>
                  <a:gd name="T6" fmla="*/ 1046 w 1153"/>
                  <a:gd name="T7" fmla="*/ 924 h 1122"/>
                  <a:gd name="T8" fmla="*/ 1051 w 1153"/>
                  <a:gd name="T9" fmla="*/ 949 h 1122"/>
                  <a:gd name="T10" fmla="*/ 1059 w 1153"/>
                  <a:gd name="T11" fmla="*/ 979 h 1122"/>
                  <a:gd name="T12" fmla="*/ 1064 w 1153"/>
                  <a:gd name="T13" fmla="*/ 1008 h 1122"/>
                  <a:gd name="T14" fmla="*/ 1062 w 1153"/>
                  <a:gd name="T15" fmla="*/ 1035 h 1122"/>
                  <a:gd name="T16" fmla="*/ 1054 w 1153"/>
                  <a:gd name="T17" fmla="*/ 1062 h 1122"/>
                  <a:gd name="T18" fmla="*/ 1035 w 1153"/>
                  <a:gd name="T19" fmla="*/ 1084 h 1122"/>
                  <a:gd name="T20" fmla="*/ 1014 w 1153"/>
                  <a:gd name="T21" fmla="*/ 1102 h 1122"/>
                  <a:gd name="T22" fmla="*/ 988 w 1153"/>
                  <a:gd name="T23" fmla="*/ 1114 h 1122"/>
                  <a:gd name="T24" fmla="*/ 955 w 1153"/>
                  <a:gd name="T25" fmla="*/ 1121 h 1122"/>
                  <a:gd name="T26" fmla="*/ 926 w 1153"/>
                  <a:gd name="T27" fmla="*/ 1122 h 1122"/>
                  <a:gd name="T28" fmla="*/ 901 w 1153"/>
                  <a:gd name="T29" fmla="*/ 1119 h 1122"/>
                  <a:gd name="T30" fmla="*/ 875 w 1153"/>
                  <a:gd name="T31" fmla="*/ 1111 h 1122"/>
                  <a:gd name="T32" fmla="*/ 854 w 1153"/>
                  <a:gd name="T33" fmla="*/ 1097 h 1122"/>
                  <a:gd name="T34" fmla="*/ 834 w 1153"/>
                  <a:gd name="T35" fmla="*/ 1076 h 1122"/>
                  <a:gd name="T36" fmla="*/ 818 w 1153"/>
                  <a:gd name="T37" fmla="*/ 1053 h 1122"/>
                  <a:gd name="T38" fmla="*/ 809 w 1153"/>
                  <a:gd name="T39" fmla="*/ 1021 h 1122"/>
                  <a:gd name="T40" fmla="*/ 813 w 1153"/>
                  <a:gd name="T41" fmla="*/ 989 h 1122"/>
                  <a:gd name="T42" fmla="*/ 821 w 1153"/>
                  <a:gd name="T43" fmla="*/ 957 h 1122"/>
                  <a:gd name="T44" fmla="*/ 828 w 1153"/>
                  <a:gd name="T45" fmla="*/ 925 h 1122"/>
                  <a:gd name="T46" fmla="*/ 827 w 1153"/>
                  <a:gd name="T47" fmla="*/ 910 h 1122"/>
                  <a:gd name="T48" fmla="*/ 632 w 1153"/>
                  <a:gd name="T49" fmla="*/ 902 h 1122"/>
                  <a:gd name="T50" fmla="*/ 634 w 1153"/>
                  <a:gd name="T51" fmla="*/ 849 h 1122"/>
                  <a:gd name="T52" fmla="*/ 630 w 1153"/>
                  <a:gd name="T53" fmla="*/ 814 h 1122"/>
                  <a:gd name="T54" fmla="*/ 622 w 1153"/>
                  <a:gd name="T55" fmla="*/ 793 h 1122"/>
                  <a:gd name="T56" fmla="*/ 606 w 1153"/>
                  <a:gd name="T57" fmla="*/ 776 h 1122"/>
                  <a:gd name="T58" fmla="*/ 584 w 1153"/>
                  <a:gd name="T59" fmla="*/ 765 h 1122"/>
                  <a:gd name="T60" fmla="*/ 557 w 1153"/>
                  <a:gd name="T61" fmla="*/ 762 h 1122"/>
                  <a:gd name="T62" fmla="*/ 518 w 1153"/>
                  <a:gd name="T63" fmla="*/ 764 h 1122"/>
                  <a:gd name="T64" fmla="*/ 481 w 1153"/>
                  <a:gd name="T65" fmla="*/ 767 h 1122"/>
                  <a:gd name="T66" fmla="*/ 443 w 1153"/>
                  <a:gd name="T67" fmla="*/ 767 h 1122"/>
                  <a:gd name="T68" fmla="*/ 405 w 1153"/>
                  <a:gd name="T69" fmla="*/ 760 h 1122"/>
                  <a:gd name="T70" fmla="*/ 376 w 1153"/>
                  <a:gd name="T71" fmla="*/ 743 h 1122"/>
                  <a:gd name="T72" fmla="*/ 359 w 1153"/>
                  <a:gd name="T73" fmla="*/ 720 h 1122"/>
                  <a:gd name="T74" fmla="*/ 352 w 1153"/>
                  <a:gd name="T75" fmla="*/ 689 h 1122"/>
                  <a:gd name="T76" fmla="*/ 353 w 1153"/>
                  <a:gd name="T77" fmla="*/ 654 h 1122"/>
                  <a:gd name="T78" fmla="*/ 348 w 1153"/>
                  <a:gd name="T79" fmla="*/ 622 h 1122"/>
                  <a:gd name="T80" fmla="*/ 340 w 1153"/>
                  <a:gd name="T81" fmla="*/ 602 h 1122"/>
                  <a:gd name="T82" fmla="*/ 328 w 1153"/>
                  <a:gd name="T83" fmla="*/ 589 h 1122"/>
                  <a:gd name="T84" fmla="*/ 300 w 1153"/>
                  <a:gd name="T85" fmla="*/ 576 h 1122"/>
                  <a:gd name="T86" fmla="*/ 263 w 1153"/>
                  <a:gd name="T87" fmla="*/ 566 h 1122"/>
                  <a:gd name="T88" fmla="*/ 222 w 1153"/>
                  <a:gd name="T89" fmla="*/ 559 h 1122"/>
                  <a:gd name="T90" fmla="*/ 191 w 1153"/>
                  <a:gd name="T91" fmla="*/ 549 h 1122"/>
                  <a:gd name="T92" fmla="*/ 164 w 1153"/>
                  <a:gd name="T93" fmla="*/ 534 h 1122"/>
                  <a:gd name="T94" fmla="*/ 142 w 1153"/>
                  <a:gd name="T95" fmla="*/ 513 h 1122"/>
                  <a:gd name="T96" fmla="*/ 128 w 1153"/>
                  <a:gd name="T97" fmla="*/ 487 h 1122"/>
                  <a:gd name="T98" fmla="*/ 126 w 1153"/>
                  <a:gd name="T99" fmla="*/ 458 h 1122"/>
                  <a:gd name="T100" fmla="*/ 134 w 1153"/>
                  <a:gd name="T101" fmla="*/ 426 h 1122"/>
                  <a:gd name="T102" fmla="*/ 141 w 1153"/>
                  <a:gd name="T103" fmla="*/ 390 h 1122"/>
                  <a:gd name="T104" fmla="*/ 147 w 1153"/>
                  <a:gd name="T105" fmla="*/ 356 h 1122"/>
                  <a:gd name="T106" fmla="*/ 141 w 1153"/>
                  <a:gd name="T107" fmla="*/ 322 h 1122"/>
                  <a:gd name="T108" fmla="*/ 127 w 1153"/>
                  <a:gd name="T109" fmla="*/ 291 h 1122"/>
                  <a:gd name="T110" fmla="*/ 113 w 1153"/>
                  <a:gd name="T111" fmla="*/ 272 h 1122"/>
                  <a:gd name="T112" fmla="*/ 95 w 1153"/>
                  <a:gd name="T113" fmla="*/ 255 h 1122"/>
                  <a:gd name="T114" fmla="*/ 74 w 1153"/>
                  <a:gd name="T115" fmla="*/ 243 h 1122"/>
                  <a:gd name="T116" fmla="*/ 47 w 1153"/>
                  <a:gd name="T117" fmla="*/ 235 h 1122"/>
                  <a:gd name="T118" fmla="*/ 15 w 1153"/>
                  <a:gd name="T119" fmla="*/ 234 h 112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153" h="1122">
                    <a:moveTo>
                      <a:pt x="0" y="234"/>
                    </a:moveTo>
                    <a:lnTo>
                      <a:pt x="0" y="0"/>
                    </a:lnTo>
                    <a:lnTo>
                      <a:pt x="1152" y="0"/>
                    </a:lnTo>
                    <a:lnTo>
                      <a:pt x="1153" y="896"/>
                    </a:lnTo>
                    <a:lnTo>
                      <a:pt x="1053" y="896"/>
                    </a:lnTo>
                    <a:lnTo>
                      <a:pt x="1049" y="904"/>
                    </a:lnTo>
                    <a:lnTo>
                      <a:pt x="1046" y="915"/>
                    </a:lnTo>
                    <a:lnTo>
                      <a:pt x="1046" y="924"/>
                    </a:lnTo>
                    <a:lnTo>
                      <a:pt x="1047" y="935"/>
                    </a:lnTo>
                    <a:lnTo>
                      <a:pt x="1051" y="949"/>
                    </a:lnTo>
                    <a:lnTo>
                      <a:pt x="1055" y="967"/>
                    </a:lnTo>
                    <a:lnTo>
                      <a:pt x="1059" y="979"/>
                    </a:lnTo>
                    <a:lnTo>
                      <a:pt x="1062" y="994"/>
                    </a:lnTo>
                    <a:lnTo>
                      <a:pt x="1064" y="1008"/>
                    </a:lnTo>
                    <a:lnTo>
                      <a:pt x="1064" y="1022"/>
                    </a:lnTo>
                    <a:lnTo>
                      <a:pt x="1062" y="1035"/>
                    </a:lnTo>
                    <a:lnTo>
                      <a:pt x="1059" y="1049"/>
                    </a:lnTo>
                    <a:lnTo>
                      <a:pt x="1054" y="1062"/>
                    </a:lnTo>
                    <a:lnTo>
                      <a:pt x="1046" y="1072"/>
                    </a:lnTo>
                    <a:lnTo>
                      <a:pt x="1035" y="1084"/>
                    </a:lnTo>
                    <a:lnTo>
                      <a:pt x="1024" y="1093"/>
                    </a:lnTo>
                    <a:lnTo>
                      <a:pt x="1014" y="1102"/>
                    </a:lnTo>
                    <a:lnTo>
                      <a:pt x="1002" y="1109"/>
                    </a:lnTo>
                    <a:lnTo>
                      <a:pt x="988" y="1114"/>
                    </a:lnTo>
                    <a:lnTo>
                      <a:pt x="971" y="1119"/>
                    </a:lnTo>
                    <a:lnTo>
                      <a:pt x="955" y="1121"/>
                    </a:lnTo>
                    <a:lnTo>
                      <a:pt x="941" y="1122"/>
                    </a:lnTo>
                    <a:lnTo>
                      <a:pt x="926" y="1122"/>
                    </a:lnTo>
                    <a:lnTo>
                      <a:pt x="912" y="1121"/>
                    </a:lnTo>
                    <a:lnTo>
                      <a:pt x="901" y="1119"/>
                    </a:lnTo>
                    <a:lnTo>
                      <a:pt x="888" y="1115"/>
                    </a:lnTo>
                    <a:lnTo>
                      <a:pt x="875" y="1111"/>
                    </a:lnTo>
                    <a:lnTo>
                      <a:pt x="865" y="1105"/>
                    </a:lnTo>
                    <a:lnTo>
                      <a:pt x="854" y="1097"/>
                    </a:lnTo>
                    <a:lnTo>
                      <a:pt x="844" y="1087"/>
                    </a:lnTo>
                    <a:lnTo>
                      <a:pt x="834" y="1076"/>
                    </a:lnTo>
                    <a:lnTo>
                      <a:pt x="825" y="1065"/>
                    </a:lnTo>
                    <a:lnTo>
                      <a:pt x="818" y="1053"/>
                    </a:lnTo>
                    <a:lnTo>
                      <a:pt x="813" y="1038"/>
                    </a:lnTo>
                    <a:lnTo>
                      <a:pt x="809" y="1021"/>
                    </a:lnTo>
                    <a:lnTo>
                      <a:pt x="809" y="1005"/>
                    </a:lnTo>
                    <a:lnTo>
                      <a:pt x="813" y="989"/>
                    </a:lnTo>
                    <a:lnTo>
                      <a:pt x="817" y="973"/>
                    </a:lnTo>
                    <a:lnTo>
                      <a:pt x="821" y="957"/>
                    </a:lnTo>
                    <a:lnTo>
                      <a:pt x="826" y="939"/>
                    </a:lnTo>
                    <a:lnTo>
                      <a:pt x="828" y="925"/>
                    </a:lnTo>
                    <a:lnTo>
                      <a:pt x="828" y="917"/>
                    </a:lnTo>
                    <a:lnTo>
                      <a:pt x="827" y="910"/>
                    </a:lnTo>
                    <a:lnTo>
                      <a:pt x="824" y="902"/>
                    </a:lnTo>
                    <a:lnTo>
                      <a:pt x="632" y="902"/>
                    </a:lnTo>
                    <a:lnTo>
                      <a:pt x="635" y="868"/>
                    </a:lnTo>
                    <a:lnTo>
                      <a:pt x="634" y="849"/>
                    </a:lnTo>
                    <a:lnTo>
                      <a:pt x="632" y="831"/>
                    </a:lnTo>
                    <a:lnTo>
                      <a:pt x="630" y="814"/>
                    </a:lnTo>
                    <a:lnTo>
                      <a:pt x="627" y="803"/>
                    </a:lnTo>
                    <a:lnTo>
                      <a:pt x="622" y="793"/>
                    </a:lnTo>
                    <a:lnTo>
                      <a:pt x="616" y="784"/>
                    </a:lnTo>
                    <a:lnTo>
                      <a:pt x="606" y="776"/>
                    </a:lnTo>
                    <a:lnTo>
                      <a:pt x="595" y="769"/>
                    </a:lnTo>
                    <a:lnTo>
                      <a:pt x="584" y="765"/>
                    </a:lnTo>
                    <a:lnTo>
                      <a:pt x="574" y="763"/>
                    </a:lnTo>
                    <a:lnTo>
                      <a:pt x="557" y="762"/>
                    </a:lnTo>
                    <a:lnTo>
                      <a:pt x="537" y="762"/>
                    </a:lnTo>
                    <a:lnTo>
                      <a:pt x="518" y="764"/>
                    </a:lnTo>
                    <a:lnTo>
                      <a:pt x="497" y="765"/>
                    </a:lnTo>
                    <a:lnTo>
                      <a:pt x="481" y="767"/>
                    </a:lnTo>
                    <a:lnTo>
                      <a:pt x="460" y="768"/>
                    </a:lnTo>
                    <a:lnTo>
                      <a:pt x="443" y="767"/>
                    </a:lnTo>
                    <a:lnTo>
                      <a:pt x="428" y="765"/>
                    </a:lnTo>
                    <a:lnTo>
                      <a:pt x="405" y="760"/>
                    </a:lnTo>
                    <a:lnTo>
                      <a:pt x="390" y="753"/>
                    </a:lnTo>
                    <a:lnTo>
                      <a:pt x="376" y="743"/>
                    </a:lnTo>
                    <a:lnTo>
                      <a:pt x="367" y="732"/>
                    </a:lnTo>
                    <a:lnTo>
                      <a:pt x="359" y="720"/>
                    </a:lnTo>
                    <a:lnTo>
                      <a:pt x="353" y="705"/>
                    </a:lnTo>
                    <a:lnTo>
                      <a:pt x="352" y="689"/>
                    </a:lnTo>
                    <a:lnTo>
                      <a:pt x="352" y="669"/>
                    </a:lnTo>
                    <a:lnTo>
                      <a:pt x="353" y="654"/>
                    </a:lnTo>
                    <a:lnTo>
                      <a:pt x="352" y="639"/>
                    </a:lnTo>
                    <a:lnTo>
                      <a:pt x="348" y="622"/>
                    </a:lnTo>
                    <a:lnTo>
                      <a:pt x="345" y="612"/>
                    </a:lnTo>
                    <a:lnTo>
                      <a:pt x="340" y="602"/>
                    </a:lnTo>
                    <a:lnTo>
                      <a:pt x="334" y="595"/>
                    </a:lnTo>
                    <a:lnTo>
                      <a:pt x="328" y="589"/>
                    </a:lnTo>
                    <a:lnTo>
                      <a:pt x="315" y="583"/>
                    </a:lnTo>
                    <a:lnTo>
                      <a:pt x="300" y="576"/>
                    </a:lnTo>
                    <a:lnTo>
                      <a:pt x="283" y="571"/>
                    </a:lnTo>
                    <a:lnTo>
                      <a:pt x="263" y="566"/>
                    </a:lnTo>
                    <a:lnTo>
                      <a:pt x="243" y="562"/>
                    </a:lnTo>
                    <a:lnTo>
                      <a:pt x="222" y="559"/>
                    </a:lnTo>
                    <a:lnTo>
                      <a:pt x="207" y="554"/>
                    </a:lnTo>
                    <a:lnTo>
                      <a:pt x="191" y="549"/>
                    </a:lnTo>
                    <a:lnTo>
                      <a:pt x="175" y="543"/>
                    </a:lnTo>
                    <a:lnTo>
                      <a:pt x="164" y="534"/>
                    </a:lnTo>
                    <a:lnTo>
                      <a:pt x="151" y="523"/>
                    </a:lnTo>
                    <a:lnTo>
                      <a:pt x="142" y="513"/>
                    </a:lnTo>
                    <a:lnTo>
                      <a:pt x="134" y="501"/>
                    </a:lnTo>
                    <a:lnTo>
                      <a:pt x="128" y="487"/>
                    </a:lnTo>
                    <a:lnTo>
                      <a:pt x="126" y="472"/>
                    </a:lnTo>
                    <a:lnTo>
                      <a:pt x="126" y="458"/>
                    </a:lnTo>
                    <a:lnTo>
                      <a:pt x="129" y="445"/>
                    </a:lnTo>
                    <a:lnTo>
                      <a:pt x="134" y="426"/>
                    </a:lnTo>
                    <a:lnTo>
                      <a:pt x="139" y="407"/>
                    </a:lnTo>
                    <a:lnTo>
                      <a:pt x="141" y="390"/>
                    </a:lnTo>
                    <a:lnTo>
                      <a:pt x="145" y="373"/>
                    </a:lnTo>
                    <a:lnTo>
                      <a:pt x="147" y="356"/>
                    </a:lnTo>
                    <a:lnTo>
                      <a:pt x="145" y="338"/>
                    </a:lnTo>
                    <a:lnTo>
                      <a:pt x="141" y="322"/>
                    </a:lnTo>
                    <a:lnTo>
                      <a:pt x="135" y="306"/>
                    </a:lnTo>
                    <a:lnTo>
                      <a:pt x="127" y="291"/>
                    </a:lnTo>
                    <a:lnTo>
                      <a:pt x="118" y="279"/>
                    </a:lnTo>
                    <a:lnTo>
                      <a:pt x="113" y="272"/>
                    </a:lnTo>
                    <a:lnTo>
                      <a:pt x="104" y="263"/>
                    </a:lnTo>
                    <a:lnTo>
                      <a:pt x="95" y="255"/>
                    </a:lnTo>
                    <a:lnTo>
                      <a:pt x="86" y="249"/>
                    </a:lnTo>
                    <a:lnTo>
                      <a:pt x="74" y="243"/>
                    </a:lnTo>
                    <a:lnTo>
                      <a:pt x="62" y="239"/>
                    </a:lnTo>
                    <a:lnTo>
                      <a:pt x="47" y="235"/>
                    </a:lnTo>
                    <a:lnTo>
                      <a:pt x="30" y="234"/>
                    </a:lnTo>
                    <a:lnTo>
                      <a:pt x="15" y="234"/>
                    </a:lnTo>
                    <a:lnTo>
                      <a:pt x="0" y="234"/>
                    </a:lnTo>
                    <a:close/>
                  </a:path>
                </a:pathLst>
              </a:custGeom>
              <a:solidFill>
                <a:schemeClr val="tx2"/>
              </a:solidFill>
              <a:ln w="9525" cmpd="sng">
                <a:solidFill>
                  <a:srgbClr val="000000"/>
                </a:solidFill>
                <a:prstDash val="solid"/>
                <a:round/>
                <a:headEnd/>
                <a:tailEnd/>
              </a:ln>
              <a:effectLst>
                <a:outerShdw dist="35921" dir="2700000" algn="ctr" rotWithShape="0">
                  <a:srgbClr val="000000"/>
                </a:outerShdw>
              </a:effectLst>
            </p:spPr>
            <p:txBody>
              <a:bodyPr/>
              <a:lstStyle/>
              <a:p>
                <a:endParaRPr lang="en-US" dirty="0"/>
              </a:p>
            </p:txBody>
          </p:sp>
          <p:sp>
            <p:nvSpPr>
              <p:cNvPr id="12300" name="Freeform 1150"/>
              <p:cNvSpPr>
                <a:spLocks noChangeAspect="1"/>
              </p:cNvSpPr>
              <p:nvPr/>
            </p:nvSpPr>
            <p:spPr bwMode="auto">
              <a:xfrm>
                <a:off x="2879" y="2797"/>
                <a:ext cx="424" cy="286"/>
              </a:xfrm>
              <a:custGeom>
                <a:avLst/>
                <a:gdLst>
                  <a:gd name="T0" fmla="*/ 0 w 1158"/>
                  <a:gd name="T1" fmla="*/ 940 h 940"/>
                  <a:gd name="T2" fmla="*/ 1157 w 1158"/>
                  <a:gd name="T3" fmla="*/ 0 h 940"/>
                  <a:gd name="T4" fmla="*/ 1049 w 1158"/>
                  <a:gd name="T5" fmla="*/ 18 h 940"/>
                  <a:gd name="T6" fmla="*/ 1052 w 1158"/>
                  <a:gd name="T7" fmla="*/ 49 h 940"/>
                  <a:gd name="T8" fmla="*/ 1064 w 1158"/>
                  <a:gd name="T9" fmla="*/ 91 h 940"/>
                  <a:gd name="T10" fmla="*/ 1067 w 1158"/>
                  <a:gd name="T11" fmla="*/ 125 h 940"/>
                  <a:gd name="T12" fmla="*/ 1060 w 1158"/>
                  <a:gd name="T13" fmla="*/ 160 h 940"/>
                  <a:gd name="T14" fmla="*/ 1036 w 1158"/>
                  <a:gd name="T15" fmla="*/ 190 h 940"/>
                  <a:gd name="T16" fmla="*/ 1006 w 1158"/>
                  <a:gd name="T17" fmla="*/ 212 h 940"/>
                  <a:gd name="T18" fmla="*/ 970 w 1158"/>
                  <a:gd name="T19" fmla="*/ 223 h 940"/>
                  <a:gd name="T20" fmla="*/ 918 w 1158"/>
                  <a:gd name="T21" fmla="*/ 222 h 940"/>
                  <a:gd name="T22" fmla="*/ 884 w 1158"/>
                  <a:gd name="T23" fmla="*/ 215 h 940"/>
                  <a:gd name="T24" fmla="*/ 850 w 1158"/>
                  <a:gd name="T25" fmla="*/ 191 h 940"/>
                  <a:gd name="T26" fmla="*/ 827 w 1158"/>
                  <a:gd name="T27" fmla="*/ 162 h 940"/>
                  <a:gd name="T28" fmla="*/ 817 w 1158"/>
                  <a:gd name="T29" fmla="*/ 131 h 940"/>
                  <a:gd name="T30" fmla="*/ 819 w 1158"/>
                  <a:gd name="T31" fmla="*/ 97 h 940"/>
                  <a:gd name="T32" fmla="*/ 827 w 1158"/>
                  <a:gd name="T33" fmla="*/ 66 h 940"/>
                  <a:gd name="T34" fmla="*/ 835 w 1158"/>
                  <a:gd name="T35" fmla="*/ 34 h 940"/>
                  <a:gd name="T36" fmla="*/ 831 w 1158"/>
                  <a:gd name="T37" fmla="*/ 4 h 940"/>
                  <a:gd name="T38" fmla="*/ 639 w 1158"/>
                  <a:gd name="T39" fmla="*/ 37 h 940"/>
                  <a:gd name="T40" fmla="*/ 636 w 1158"/>
                  <a:gd name="T41" fmla="*/ 79 h 940"/>
                  <a:gd name="T42" fmla="*/ 634 w 1158"/>
                  <a:gd name="T43" fmla="*/ 114 h 940"/>
                  <a:gd name="T44" fmla="*/ 625 w 1158"/>
                  <a:gd name="T45" fmla="*/ 144 h 940"/>
                  <a:gd name="T46" fmla="*/ 608 w 1158"/>
                  <a:gd name="T47" fmla="*/ 164 h 940"/>
                  <a:gd name="T48" fmla="*/ 584 w 1158"/>
                  <a:gd name="T49" fmla="*/ 175 h 940"/>
                  <a:gd name="T50" fmla="*/ 557 w 1158"/>
                  <a:gd name="T51" fmla="*/ 178 h 940"/>
                  <a:gd name="T52" fmla="*/ 524 w 1158"/>
                  <a:gd name="T53" fmla="*/ 176 h 940"/>
                  <a:gd name="T54" fmla="*/ 494 w 1158"/>
                  <a:gd name="T55" fmla="*/ 174 h 940"/>
                  <a:gd name="T56" fmla="*/ 456 w 1158"/>
                  <a:gd name="T57" fmla="*/ 172 h 940"/>
                  <a:gd name="T58" fmla="*/ 422 w 1158"/>
                  <a:gd name="T59" fmla="*/ 176 h 940"/>
                  <a:gd name="T60" fmla="*/ 391 w 1158"/>
                  <a:gd name="T61" fmla="*/ 188 h 940"/>
                  <a:gd name="T62" fmla="*/ 368 w 1158"/>
                  <a:gd name="T63" fmla="*/ 209 h 940"/>
                  <a:gd name="T64" fmla="*/ 355 w 1158"/>
                  <a:gd name="T65" fmla="*/ 235 h 940"/>
                  <a:gd name="T66" fmla="*/ 355 w 1158"/>
                  <a:gd name="T67" fmla="*/ 265 h 940"/>
                  <a:gd name="T68" fmla="*/ 355 w 1158"/>
                  <a:gd name="T69" fmla="*/ 298 h 940"/>
                  <a:gd name="T70" fmla="*/ 348 w 1158"/>
                  <a:gd name="T71" fmla="*/ 325 h 940"/>
                  <a:gd name="T72" fmla="*/ 334 w 1158"/>
                  <a:gd name="T73" fmla="*/ 347 h 940"/>
                  <a:gd name="T74" fmla="*/ 305 w 1158"/>
                  <a:gd name="T75" fmla="*/ 362 h 940"/>
                  <a:gd name="T76" fmla="*/ 274 w 1158"/>
                  <a:gd name="T77" fmla="*/ 371 h 940"/>
                  <a:gd name="T78" fmla="*/ 237 w 1158"/>
                  <a:gd name="T79" fmla="*/ 379 h 940"/>
                  <a:gd name="T80" fmla="*/ 204 w 1158"/>
                  <a:gd name="T81" fmla="*/ 387 h 940"/>
                  <a:gd name="T82" fmla="*/ 176 w 1158"/>
                  <a:gd name="T83" fmla="*/ 398 h 940"/>
                  <a:gd name="T84" fmla="*/ 155 w 1158"/>
                  <a:gd name="T85" fmla="*/ 414 h 940"/>
                  <a:gd name="T86" fmla="*/ 137 w 1158"/>
                  <a:gd name="T87" fmla="*/ 439 h 940"/>
                  <a:gd name="T88" fmla="*/ 128 w 1158"/>
                  <a:gd name="T89" fmla="*/ 470 h 940"/>
                  <a:gd name="T90" fmla="*/ 132 w 1158"/>
                  <a:gd name="T91" fmla="*/ 502 h 940"/>
                  <a:gd name="T92" fmla="*/ 142 w 1158"/>
                  <a:gd name="T93" fmla="*/ 542 h 940"/>
                  <a:gd name="T94" fmla="*/ 148 w 1158"/>
                  <a:gd name="T95" fmla="*/ 576 h 940"/>
                  <a:gd name="T96" fmla="*/ 146 w 1158"/>
                  <a:gd name="T97" fmla="*/ 609 h 940"/>
                  <a:gd name="T98" fmla="*/ 137 w 1158"/>
                  <a:gd name="T99" fmla="*/ 639 h 940"/>
                  <a:gd name="T100" fmla="*/ 123 w 1158"/>
                  <a:gd name="T101" fmla="*/ 669 h 940"/>
                  <a:gd name="T102" fmla="*/ 100 w 1158"/>
                  <a:gd name="T103" fmla="*/ 702 h 940"/>
                  <a:gd name="T104" fmla="*/ 77 w 1158"/>
                  <a:gd name="T105" fmla="*/ 723 h 940"/>
                  <a:gd name="T106" fmla="*/ 53 w 1158"/>
                  <a:gd name="T107" fmla="*/ 736 h 940"/>
                  <a:gd name="T108" fmla="*/ 17 w 1158"/>
                  <a:gd name="T109" fmla="*/ 743 h 94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158" h="940">
                    <a:moveTo>
                      <a:pt x="0" y="743"/>
                    </a:moveTo>
                    <a:lnTo>
                      <a:pt x="0" y="940"/>
                    </a:lnTo>
                    <a:lnTo>
                      <a:pt x="1158" y="940"/>
                    </a:lnTo>
                    <a:lnTo>
                      <a:pt x="1157" y="0"/>
                    </a:lnTo>
                    <a:lnTo>
                      <a:pt x="1054" y="0"/>
                    </a:lnTo>
                    <a:lnTo>
                      <a:pt x="1049" y="18"/>
                    </a:lnTo>
                    <a:lnTo>
                      <a:pt x="1049" y="31"/>
                    </a:lnTo>
                    <a:lnTo>
                      <a:pt x="1052" y="49"/>
                    </a:lnTo>
                    <a:lnTo>
                      <a:pt x="1058" y="68"/>
                    </a:lnTo>
                    <a:lnTo>
                      <a:pt x="1064" y="91"/>
                    </a:lnTo>
                    <a:lnTo>
                      <a:pt x="1067" y="109"/>
                    </a:lnTo>
                    <a:lnTo>
                      <a:pt x="1067" y="125"/>
                    </a:lnTo>
                    <a:lnTo>
                      <a:pt x="1065" y="143"/>
                    </a:lnTo>
                    <a:lnTo>
                      <a:pt x="1060" y="160"/>
                    </a:lnTo>
                    <a:lnTo>
                      <a:pt x="1049" y="176"/>
                    </a:lnTo>
                    <a:lnTo>
                      <a:pt x="1036" y="190"/>
                    </a:lnTo>
                    <a:lnTo>
                      <a:pt x="1022" y="203"/>
                    </a:lnTo>
                    <a:lnTo>
                      <a:pt x="1006" y="212"/>
                    </a:lnTo>
                    <a:lnTo>
                      <a:pt x="987" y="219"/>
                    </a:lnTo>
                    <a:lnTo>
                      <a:pt x="970" y="223"/>
                    </a:lnTo>
                    <a:lnTo>
                      <a:pt x="946" y="224"/>
                    </a:lnTo>
                    <a:lnTo>
                      <a:pt x="918" y="222"/>
                    </a:lnTo>
                    <a:lnTo>
                      <a:pt x="900" y="219"/>
                    </a:lnTo>
                    <a:lnTo>
                      <a:pt x="884" y="215"/>
                    </a:lnTo>
                    <a:lnTo>
                      <a:pt x="869" y="206"/>
                    </a:lnTo>
                    <a:lnTo>
                      <a:pt x="850" y="191"/>
                    </a:lnTo>
                    <a:lnTo>
                      <a:pt x="838" y="177"/>
                    </a:lnTo>
                    <a:lnTo>
                      <a:pt x="827" y="162"/>
                    </a:lnTo>
                    <a:lnTo>
                      <a:pt x="821" y="146"/>
                    </a:lnTo>
                    <a:lnTo>
                      <a:pt x="817" y="131"/>
                    </a:lnTo>
                    <a:lnTo>
                      <a:pt x="817" y="114"/>
                    </a:lnTo>
                    <a:lnTo>
                      <a:pt x="819" y="97"/>
                    </a:lnTo>
                    <a:lnTo>
                      <a:pt x="823" y="81"/>
                    </a:lnTo>
                    <a:lnTo>
                      <a:pt x="827" y="66"/>
                    </a:lnTo>
                    <a:lnTo>
                      <a:pt x="832" y="50"/>
                    </a:lnTo>
                    <a:lnTo>
                      <a:pt x="835" y="34"/>
                    </a:lnTo>
                    <a:lnTo>
                      <a:pt x="835" y="20"/>
                    </a:lnTo>
                    <a:lnTo>
                      <a:pt x="831" y="4"/>
                    </a:lnTo>
                    <a:lnTo>
                      <a:pt x="637" y="4"/>
                    </a:lnTo>
                    <a:lnTo>
                      <a:pt x="639" y="37"/>
                    </a:lnTo>
                    <a:lnTo>
                      <a:pt x="637" y="60"/>
                    </a:lnTo>
                    <a:lnTo>
                      <a:pt x="636" y="79"/>
                    </a:lnTo>
                    <a:lnTo>
                      <a:pt x="636" y="96"/>
                    </a:lnTo>
                    <a:lnTo>
                      <a:pt x="634" y="114"/>
                    </a:lnTo>
                    <a:lnTo>
                      <a:pt x="630" y="132"/>
                    </a:lnTo>
                    <a:lnTo>
                      <a:pt x="625" y="144"/>
                    </a:lnTo>
                    <a:lnTo>
                      <a:pt x="618" y="155"/>
                    </a:lnTo>
                    <a:lnTo>
                      <a:pt x="608" y="164"/>
                    </a:lnTo>
                    <a:lnTo>
                      <a:pt x="597" y="171"/>
                    </a:lnTo>
                    <a:lnTo>
                      <a:pt x="584" y="175"/>
                    </a:lnTo>
                    <a:lnTo>
                      <a:pt x="570" y="177"/>
                    </a:lnTo>
                    <a:lnTo>
                      <a:pt x="557" y="178"/>
                    </a:lnTo>
                    <a:lnTo>
                      <a:pt x="540" y="178"/>
                    </a:lnTo>
                    <a:lnTo>
                      <a:pt x="524" y="176"/>
                    </a:lnTo>
                    <a:lnTo>
                      <a:pt x="511" y="175"/>
                    </a:lnTo>
                    <a:lnTo>
                      <a:pt x="494" y="174"/>
                    </a:lnTo>
                    <a:lnTo>
                      <a:pt x="476" y="172"/>
                    </a:lnTo>
                    <a:lnTo>
                      <a:pt x="456" y="172"/>
                    </a:lnTo>
                    <a:lnTo>
                      <a:pt x="439" y="174"/>
                    </a:lnTo>
                    <a:lnTo>
                      <a:pt x="422" y="176"/>
                    </a:lnTo>
                    <a:lnTo>
                      <a:pt x="404" y="181"/>
                    </a:lnTo>
                    <a:lnTo>
                      <a:pt x="391" y="188"/>
                    </a:lnTo>
                    <a:lnTo>
                      <a:pt x="377" y="197"/>
                    </a:lnTo>
                    <a:lnTo>
                      <a:pt x="368" y="209"/>
                    </a:lnTo>
                    <a:lnTo>
                      <a:pt x="359" y="222"/>
                    </a:lnTo>
                    <a:lnTo>
                      <a:pt x="355" y="235"/>
                    </a:lnTo>
                    <a:lnTo>
                      <a:pt x="353" y="250"/>
                    </a:lnTo>
                    <a:lnTo>
                      <a:pt x="355" y="265"/>
                    </a:lnTo>
                    <a:lnTo>
                      <a:pt x="356" y="281"/>
                    </a:lnTo>
                    <a:lnTo>
                      <a:pt x="355" y="298"/>
                    </a:lnTo>
                    <a:lnTo>
                      <a:pt x="352" y="311"/>
                    </a:lnTo>
                    <a:lnTo>
                      <a:pt x="348" y="325"/>
                    </a:lnTo>
                    <a:lnTo>
                      <a:pt x="342" y="338"/>
                    </a:lnTo>
                    <a:lnTo>
                      <a:pt x="334" y="347"/>
                    </a:lnTo>
                    <a:lnTo>
                      <a:pt x="321" y="356"/>
                    </a:lnTo>
                    <a:lnTo>
                      <a:pt x="305" y="362"/>
                    </a:lnTo>
                    <a:lnTo>
                      <a:pt x="289" y="367"/>
                    </a:lnTo>
                    <a:lnTo>
                      <a:pt x="274" y="371"/>
                    </a:lnTo>
                    <a:lnTo>
                      <a:pt x="258" y="375"/>
                    </a:lnTo>
                    <a:lnTo>
                      <a:pt x="237" y="379"/>
                    </a:lnTo>
                    <a:lnTo>
                      <a:pt x="221" y="382"/>
                    </a:lnTo>
                    <a:lnTo>
                      <a:pt x="204" y="387"/>
                    </a:lnTo>
                    <a:lnTo>
                      <a:pt x="190" y="392"/>
                    </a:lnTo>
                    <a:lnTo>
                      <a:pt x="176" y="398"/>
                    </a:lnTo>
                    <a:lnTo>
                      <a:pt x="165" y="406"/>
                    </a:lnTo>
                    <a:lnTo>
                      <a:pt x="155" y="414"/>
                    </a:lnTo>
                    <a:lnTo>
                      <a:pt x="144" y="427"/>
                    </a:lnTo>
                    <a:lnTo>
                      <a:pt x="137" y="439"/>
                    </a:lnTo>
                    <a:lnTo>
                      <a:pt x="131" y="453"/>
                    </a:lnTo>
                    <a:lnTo>
                      <a:pt x="128" y="470"/>
                    </a:lnTo>
                    <a:lnTo>
                      <a:pt x="130" y="486"/>
                    </a:lnTo>
                    <a:lnTo>
                      <a:pt x="132" y="502"/>
                    </a:lnTo>
                    <a:lnTo>
                      <a:pt x="137" y="521"/>
                    </a:lnTo>
                    <a:lnTo>
                      <a:pt x="142" y="542"/>
                    </a:lnTo>
                    <a:lnTo>
                      <a:pt x="146" y="561"/>
                    </a:lnTo>
                    <a:lnTo>
                      <a:pt x="148" y="576"/>
                    </a:lnTo>
                    <a:lnTo>
                      <a:pt x="148" y="590"/>
                    </a:lnTo>
                    <a:lnTo>
                      <a:pt x="146" y="609"/>
                    </a:lnTo>
                    <a:lnTo>
                      <a:pt x="141" y="625"/>
                    </a:lnTo>
                    <a:lnTo>
                      <a:pt x="137" y="639"/>
                    </a:lnTo>
                    <a:lnTo>
                      <a:pt x="131" y="652"/>
                    </a:lnTo>
                    <a:lnTo>
                      <a:pt x="123" y="669"/>
                    </a:lnTo>
                    <a:lnTo>
                      <a:pt x="112" y="688"/>
                    </a:lnTo>
                    <a:lnTo>
                      <a:pt x="100" y="702"/>
                    </a:lnTo>
                    <a:lnTo>
                      <a:pt x="88" y="713"/>
                    </a:lnTo>
                    <a:lnTo>
                      <a:pt x="77" y="723"/>
                    </a:lnTo>
                    <a:lnTo>
                      <a:pt x="65" y="731"/>
                    </a:lnTo>
                    <a:lnTo>
                      <a:pt x="53" y="736"/>
                    </a:lnTo>
                    <a:lnTo>
                      <a:pt x="36" y="740"/>
                    </a:lnTo>
                    <a:lnTo>
                      <a:pt x="17" y="743"/>
                    </a:lnTo>
                    <a:lnTo>
                      <a:pt x="0" y="743"/>
                    </a:lnTo>
                    <a:close/>
                  </a:path>
                </a:pathLst>
              </a:custGeom>
              <a:solidFill>
                <a:schemeClr val="folHlink"/>
              </a:solidFill>
              <a:ln w="9525" cmpd="sng">
                <a:solidFill>
                  <a:srgbClr val="000000"/>
                </a:solidFill>
                <a:prstDash val="solid"/>
                <a:round/>
                <a:headEnd/>
                <a:tailEnd/>
              </a:ln>
              <a:effectLst>
                <a:outerShdw dist="35921" dir="2700000" algn="ctr" rotWithShape="0">
                  <a:srgbClr val="000000"/>
                </a:outerShdw>
              </a:effectLst>
            </p:spPr>
            <p:txBody>
              <a:bodyPr/>
              <a:lstStyle/>
              <a:p>
                <a:endParaRPr lang="en-US" dirty="0"/>
              </a:p>
            </p:txBody>
          </p:sp>
          <p:sp>
            <p:nvSpPr>
              <p:cNvPr id="12301" name="Freeform 1151"/>
              <p:cNvSpPr>
                <a:spLocks noChangeAspect="1"/>
              </p:cNvSpPr>
              <p:nvPr/>
            </p:nvSpPr>
            <p:spPr bwMode="auto">
              <a:xfrm>
                <a:off x="2391" y="2742"/>
                <a:ext cx="422" cy="341"/>
              </a:xfrm>
              <a:custGeom>
                <a:avLst/>
                <a:gdLst>
                  <a:gd name="T0" fmla="*/ 1153 w 1153"/>
                  <a:gd name="T1" fmla="*/ 1122 h 1122"/>
                  <a:gd name="T2" fmla="*/ 0 w 1153"/>
                  <a:gd name="T3" fmla="*/ 226 h 1122"/>
                  <a:gd name="T4" fmla="*/ 104 w 1153"/>
                  <a:gd name="T5" fmla="*/ 218 h 1122"/>
                  <a:gd name="T6" fmla="*/ 107 w 1153"/>
                  <a:gd name="T7" fmla="*/ 198 h 1122"/>
                  <a:gd name="T8" fmla="*/ 102 w 1153"/>
                  <a:gd name="T9" fmla="*/ 173 h 1122"/>
                  <a:gd name="T10" fmla="*/ 94 w 1153"/>
                  <a:gd name="T11" fmla="*/ 143 h 1122"/>
                  <a:gd name="T12" fmla="*/ 89 w 1153"/>
                  <a:gd name="T13" fmla="*/ 114 h 1122"/>
                  <a:gd name="T14" fmla="*/ 90 w 1153"/>
                  <a:gd name="T15" fmla="*/ 87 h 1122"/>
                  <a:gd name="T16" fmla="*/ 99 w 1153"/>
                  <a:gd name="T17" fmla="*/ 60 h 1122"/>
                  <a:gd name="T18" fmla="*/ 118 w 1153"/>
                  <a:gd name="T19" fmla="*/ 38 h 1122"/>
                  <a:gd name="T20" fmla="*/ 139 w 1153"/>
                  <a:gd name="T21" fmla="*/ 20 h 1122"/>
                  <a:gd name="T22" fmla="*/ 165 w 1153"/>
                  <a:gd name="T23" fmla="*/ 7 h 1122"/>
                  <a:gd name="T24" fmla="*/ 198 w 1153"/>
                  <a:gd name="T25" fmla="*/ 1 h 1122"/>
                  <a:gd name="T26" fmla="*/ 227 w 1153"/>
                  <a:gd name="T27" fmla="*/ 0 h 1122"/>
                  <a:gd name="T28" fmla="*/ 252 w 1153"/>
                  <a:gd name="T29" fmla="*/ 3 h 1122"/>
                  <a:gd name="T30" fmla="*/ 278 w 1153"/>
                  <a:gd name="T31" fmla="*/ 11 h 1122"/>
                  <a:gd name="T32" fmla="*/ 299 w 1153"/>
                  <a:gd name="T33" fmla="*/ 25 h 1122"/>
                  <a:gd name="T34" fmla="*/ 319 w 1153"/>
                  <a:gd name="T35" fmla="*/ 46 h 1122"/>
                  <a:gd name="T36" fmla="*/ 335 w 1153"/>
                  <a:gd name="T37" fmla="*/ 69 h 1122"/>
                  <a:gd name="T38" fmla="*/ 344 w 1153"/>
                  <a:gd name="T39" fmla="*/ 101 h 1122"/>
                  <a:gd name="T40" fmla="*/ 340 w 1153"/>
                  <a:gd name="T41" fmla="*/ 133 h 1122"/>
                  <a:gd name="T42" fmla="*/ 332 w 1153"/>
                  <a:gd name="T43" fmla="*/ 165 h 1122"/>
                  <a:gd name="T44" fmla="*/ 324 w 1153"/>
                  <a:gd name="T45" fmla="*/ 197 h 1122"/>
                  <a:gd name="T46" fmla="*/ 326 w 1153"/>
                  <a:gd name="T47" fmla="*/ 212 h 1122"/>
                  <a:gd name="T48" fmla="*/ 520 w 1153"/>
                  <a:gd name="T49" fmla="*/ 220 h 1122"/>
                  <a:gd name="T50" fmla="*/ 515 w 1153"/>
                  <a:gd name="T51" fmla="*/ 279 h 1122"/>
                  <a:gd name="T52" fmla="*/ 517 w 1153"/>
                  <a:gd name="T53" fmla="*/ 314 h 1122"/>
                  <a:gd name="T54" fmla="*/ 522 w 1153"/>
                  <a:gd name="T55" fmla="*/ 350 h 1122"/>
                  <a:gd name="T56" fmla="*/ 535 w 1153"/>
                  <a:gd name="T57" fmla="*/ 372 h 1122"/>
                  <a:gd name="T58" fmla="*/ 556 w 1153"/>
                  <a:gd name="T59" fmla="*/ 388 h 1122"/>
                  <a:gd name="T60" fmla="*/ 582 w 1153"/>
                  <a:gd name="T61" fmla="*/ 395 h 1122"/>
                  <a:gd name="T62" fmla="*/ 612 w 1153"/>
                  <a:gd name="T63" fmla="*/ 396 h 1122"/>
                  <a:gd name="T64" fmla="*/ 641 w 1153"/>
                  <a:gd name="T65" fmla="*/ 393 h 1122"/>
                  <a:gd name="T66" fmla="*/ 677 w 1153"/>
                  <a:gd name="T67" fmla="*/ 389 h 1122"/>
                  <a:gd name="T68" fmla="*/ 714 w 1153"/>
                  <a:gd name="T69" fmla="*/ 391 h 1122"/>
                  <a:gd name="T70" fmla="*/ 748 w 1153"/>
                  <a:gd name="T71" fmla="*/ 400 h 1122"/>
                  <a:gd name="T72" fmla="*/ 776 w 1153"/>
                  <a:gd name="T73" fmla="*/ 416 h 1122"/>
                  <a:gd name="T74" fmla="*/ 793 w 1153"/>
                  <a:gd name="T75" fmla="*/ 440 h 1122"/>
                  <a:gd name="T76" fmla="*/ 800 w 1153"/>
                  <a:gd name="T77" fmla="*/ 468 h 1122"/>
                  <a:gd name="T78" fmla="*/ 797 w 1153"/>
                  <a:gd name="T79" fmla="*/ 500 h 1122"/>
                  <a:gd name="T80" fmla="*/ 800 w 1153"/>
                  <a:gd name="T81" fmla="*/ 530 h 1122"/>
                  <a:gd name="T82" fmla="*/ 811 w 1153"/>
                  <a:gd name="T83" fmla="*/ 556 h 1122"/>
                  <a:gd name="T84" fmla="*/ 831 w 1153"/>
                  <a:gd name="T85" fmla="*/ 574 h 1122"/>
                  <a:gd name="T86" fmla="*/ 864 w 1153"/>
                  <a:gd name="T87" fmla="*/ 585 h 1122"/>
                  <a:gd name="T88" fmla="*/ 895 w 1153"/>
                  <a:gd name="T89" fmla="*/ 593 h 1122"/>
                  <a:gd name="T90" fmla="*/ 932 w 1153"/>
                  <a:gd name="T91" fmla="*/ 600 h 1122"/>
                  <a:gd name="T92" fmla="*/ 963 w 1153"/>
                  <a:gd name="T93" fmla="*/ 610 h 1122"/>
                  <a:gd name="T94" fmla="*/ 988 w 1153"/>
                  <a:gd name="T95" fmla="*/ 624 h 1122"/>
                  <a:gd name="T96" fmla="*/ 1009 w 1153"/>
                  <a:gd name="T97" fmla="*/ 645 h 1122"/>
                  <a:gd name="T98" fmla="*/ 1022 w 1153"/>
                  <a:gd name="T99" fmla="*/ 670 h 1122"/>
                  <a:gd name="T100" fmla="*/ 1023 w 1153"/>
                  <a:gd name="T101" fmla="*/ 705 h 1122"/>
                  <a:gd name="T102" fmla="*/ 1016 w 1153"/>
                  <a:gd name="T103" fmla="*/ 739 h 1122"/>
                  <a:gd name="T104" fmla="*/ 1006 w 1153"/>
                  <a:gd name="T105" fmla="*/ 779 h 1122"/>
                  <a:gd name="T106" fmla="*/ 1004 w 1153"/>
                  <a:gd name="T107" fmla="*/ 808 h 1122"/>
                  <a:gd name="T108" fmla="*/ 1011 w 1153"/>
                  <a:gd name="T109" fmla="*/ 843 h 1122"/>
                  <a:gd name="T110" fmla="*/ 1024 w 1153"/>
                  <a:gd name="T111" fmla="*/ 867 h 1122"/>
                  <a:gd name="T112" fmla="*/ 1045 w 1153"/>
                  <a:gd name="T113" fmla="*/ 893 h 1122"/>
                  <a:gd name="T114" fmla="*/ 1073 w 1153"/>
                  <a:gd name="T115" fmla="*/ 913 h 1122"/>
                  <a:gd name="T116" fmla="*/ 1102 w 1153"/>
                  <a:gd name="T117" fmla="*/ 922 h 1122"/>
                  <a:gd name="T118" fmla="*/ 1135 w 1153"/>
                  <a:gd name="T119" fmla="*/ 925 h 112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153" h="1122">
                    <a:moveTo>
                      <a:pt x="1153" y="924"/>
                    </a:moveTo>
                    <a:lnTo>
                      <a:pt x="1153" y="1122"/>
                    </a:lnTo>
                    <a:lnTo>
                      <a:pt x="1" y="1122"/>
                    </a:lnTo>
                    <a:lnTo>
                      <a:pt x="0" y="226"/>
                    </a:lnTo>
                    <a:lnTo>
                      <a:pt x="100" y="226"/>
                    </a:lnTo>
                    <a:lnTo>
                      <a:pt x="104" y="218"/>
                    </a:lnTo>
                    <a:lnTo>
                      <a:pt x="107" y="207"/>
                    </a:lnTo>
                    <a:lnTo>
                      <a:pt x="107" y="198"/>
                    </a:lnTo>
                    <a:lnTo>
                      <a:pt x="106" y="187"/>
                    </a:lnTo>
                    <a:lnTo>
                      <a:pt x="102" y="173"/>
                    </a:lnTo>
                    <a:lnTo>
                      <a:pt x="98" y="155"/>
                    </a:lnTo>
                    <a:lnTo>
                      <a:pt x="94" y="143"/>
                    </a:lnTo>
                    <a:lnTo>
                      <a:pt x="90" y="128"/>
                    </a:lnTo>
                    <a:lnTo>
                      <a:pt x="89" y="114"/>
                    </a:lnTo>
                    <a:lnTo>
                      <a:pt x="89" y="100"/>
                    </a:lnTo>
                    <a:lnTo>
                      <a:pt x="90" y="87"/>
                    </a:lnTo>
                    <a:lnTo>
                      <a:pt x="94" y="73"/>
                    </a:lnTo>
                    <a:lnTo>
                      <a:pt x="99" y="60"/>
                    </a:lnTo>
                    <a:lnTo>
                      <a:pt x="107" y="50"/>
                    </a:lnTo>
                    <a:lnTo>
                      <a:pt x="118" y="38"/>
                    </a:lnTo>
                    <a:lnTo>
                      <a:pt x="128" y="29"/>
                    </a:lnTo>
                    <a:lnTo>
                      <a:pt x="139" y="20"/>
                    </a:lnTo>
                    <a:lnTo>
                      <a:pt x="151" y="13"/>
                    </a:lnTo>
                    <a:lnTo>
                      <a:pt x="165" y="7"/>
                    </a:lnTo>
                    <a:lnTo>
                      <a:pt x="181" y="3"/>
                    </a:lnTo>
                    <a:lnTo>
                      <a:pt x="198" y="1"/>
                    </a:lnTo>
                    <a:lnTo>
                      <a:pt x="212" y="0"/>
                    </a:lnTo>
                    <a:lnTo>
                      <a:pt x="227" y="0"/>
                    </a:lnTo>
                    <a:lnTo>
                      <a:pt x="241" y="1"/>
                    </a:lnTo>
                    <a:lnTo>
                      <a:pt x="252" y="3"/>
                    </a:lnTo>
                    <a:lnTo>
                      <a:pt x="265" y="7"/>
                    </a:lnTo>
                    <a:lnTo>
                      <a:pt x="278" y="11"/>
                    </a:lnTo>
                    <a:lnTo>
                      <a:pt x="288" y="17"/>
                    </a:lnTo>
                    <a:lnTo>
                      <a:pt x="299" y="25"/>
                    </a:lnTo>
                    <a:lnTo>
                      <a:pt x="309" y="35"/>
                    </a:lnTo>
                    <a:lnTo>
                      <a:pt x="319" y="46"/>
                    </a:lnTo>
                    <a:lnTo>
                      <a:pt x="328" y="57"/>
                    </a:lnTo>
                    <a:lnTo>
                      <a:pt x="335" y="69"/>
                    </a:lnTo>
                    <a:lnTo>
                      <a:pt x="340" y="84"/>
                    </a:lnTo>
                    <a:lnTo>
                      <a:pt x="344" y="101"/>
                    </a:lnTo>
                    <a:lnTo>
                      <a:pt x="344" y="117"/>
                    </a:lnTo>
                    <a:lnTo>
                      <a:pt x="340" y="133"/>
                    </a:lnTo>
                    <a:lnTo>
                      <a:pt x="336" y="149"/>
                    </a:lnTo>
                    <a:lnTo>
                      <a:pt x="332" y="165"/>
                    </a:lnTo>
                    <a:lnTo>
                      <a:pt x="327" y="183"/>
                    </a:lnTo>
                    <a:lnTo>
                      <a:pt x="324" y="197"/>
                    </a:lnTo>
                    <a:lnTo>
                      <a:pt x="324" y="205"/>
                    </a:lnTo>
                    <a:lnTo>
                      <a:pt x="326" y="212"/>
                    </a:lnTo>
                    <a:lnTo>
                      <a:pt x="329" y="220"/>
                    </a:lnTo>
                    <a:lnTo>
                      <a:pt x="520" y="220"/>
                    </a:lnTo>
                    <a:lnTo>
                      <a:pt x="516" y="257"/>
                    </a:lnTo>
                    <a:lnTo>
                      <a:pt x="515" y="279"/>
                    </a:lnTo>
                    <a:lnTo>
                      <a:pt x="516" y="297"/>
                    </a:lnTo>
                    <a:lnTo>
                      <a:pt x="517" y="314"/>
                    </a:lnTo>
                    <a:lnTo>
                      <a:pt x="519" y="332"/>
                    </a:lnTo>
                    <a:lnTo>
                      <a:pt x="522" y="350"/>
                    </a:lnTo>
                    <a:lnTo>
                      <a:pt x="528" y="362"/>
                    </a:lnTo>
                    <a:lnTo>
                      <a:pt x="535" y="372"/>
                    </a:lnTo>
                    <a:lnTo>
                      <a:pt x="544" y="381"/>
                    </a:lnTo>
                    <a:lnTo>
                      <a:pt x="556" y="388"/>
                    </a:lnTo>
                    <a:lnTo>
                      <a:pt x="569" y="393"/>
                    </a:lnTo>
                    <a:lnTo>
                      <a:pt x="582" y="395"/>
                    </a:lnTo>
                    <a:lnTo>
                      <a:pt x="596" y="396"/>
                    </a:lnTo>
                    <a:lnTo>
                      <a:pt x="612" y="396"/>
                    </a:lnTo>
                    <a:lnTo>
                      <a:pt x="629" y="394"/>
                    </a:lnTo>
                    <a:lnTo>
                      <a:pt x="641" y="393"/>
                    </a:lnTo>
                    <a:lnTo>
                      <a:pt x="659" y="391"/>
                    </a:lnTo>
                    <a:lnTo>
                      <a:pt x="677" y="389"/>
                    </a:lnTo>
                    <a:lnTo>
                      <a:pt x="697" y="389"/>
                    </a:lnTo>
                    <a:lnTo>
                      <a:pt x="714" y="391"/>
                    </a:lnTo>
                    <a:lnTo>
                      <a:pt x="731" y="394"/>
                    </a:lnTo>
                    <a:lnTo>
                      <a:pt x="748" y="400"/>
                    </a:lnTo>
                    <a:lnTo>
                      <a:pt x="762" y="406"/>
                    </a:lnTo>
                    <a:lnTo>
                      <a:pt x="776" y="416"/>
                    </a:lnTo>
                    <a:lnTo>
                      <a:pt x="785" y="427"/>
                    </a:lnTo>
                    <a:lnTo>
                      <a:pt x="793" y="440"/>
                    </a:lnTo>
                    <a:lnTo>
                      <a:pt x="798" y="454"/>
                    </a:lnTo>
                    <a:lnTo>
                      <a:pt x="800" y="468"/>
                    </a:lnTo>
                    <a:lnTo>
                      <a:pt x="798" y="484"/>
                    </a:lnTo>
                    <a:lnTo>
                      <a:pt x="797" y="500"/>
                    </a:lnTo>
                    <a:lnTo>
                      <a:pt x="798" y="516"/>
                    </a:lnTo>
                    <a:lnTo>
                      <a:pt x="800" y="530"/>
                    </a:lnTo>
                    <a:lnTo>
                      <a:pt x="805" y="543"/>
                    </a:lnTo>
                    <a:lnTo>
                      <a:pt x="811" y="556"/>
                    </a:lnTo>
                    <a:lnTo>
                      <a:pt x="819" y="565"/>
                    </a:lnTo>
                    <a:lnTo>
                      <a:pt x="831" y="574"/>
                    </a:lnTo>
                    <a:lnTo>
                      <a:pt x="847" y="580"/>
                    </a:lnTo>
                    <a:lnTo>
                      <a:pt x="864" y="585"/>
                    </a:lnTo>
                    <a:lnTo>
                      <a:pt x="878" y="589"/>
                    </a:lnTo>
                    <a:lnTo>
                      <a:pt x="895" y="593"/>
                    </a:lnTo>
                    <a:lnTo>
                      <a:pt x="915" y="597"/>
                    </a:lnTo>
                    <a:lnTo>
                      <a:pt x="932" y="600"/>
                    </a:lnTo>
                    <a:lnTo>
                      <a:pt x="949" y="605"/>
                    </a:lnTo>
                    <a:lnTo>
                      <a:pt x="963" y="610"/>
                    </a:lnTo>
                    <a:lnTo>
                      <a:pt x="977" y="616"/>
                    </a:lnTo>
                    <a:lnTo>
                      <a:pt x="988" y="624"/>
                    </a:lnTo>
                    <a:lnTo>
                      <a:pt x="997" y="632"/>
                    </a:lnTo>
                    <a:lnTo>
                      <a:pt x="1009" y="645"/>
                    </a:lnTo>
                    <a:lnTo>
                      <a:pt x="1016" y="657"/>
                    </a:lnTo>
                    <a:lnTo>
                      <a:pt x="1022" y="670"/>
                    </a:lnTo>
                    <a:lnTo>
                      <a:pt x="1025" y="688"/>
                    </a:lnTo>
                    <a:lnTo>
                      <a:pt x="1023" y="705"/>
                    </a:lnTo>
                    <a:lnTo>
                      <a:pt x="1020" y="720"/>
                    </a:lnTo>
                    <a:lnTo>
                      <a:pt x="1016" y="739"/>
                    </a:lnTo>
                    <a:lnTo>
                      <a:pt x="1011" y="760"/>
                    </a:lnTo>
                    <a:lnTo>
                      <a:pt x="1006" y="779"/>
                    </a:lnTo>
                    <a:lnTo>
                      <a:pt x="1004" y="795"/>
                    </a:lnTo>
                    <a:lnTo>
                      <a:pt x="1004" y="808"/>
                    </a:lnTo>
                    <a:lnTo>
                      <a:pt x="1007" y="827"/>
                    </a:lnTo>
                    <a:lnTo>
                      <a:pt x="1011" y="843"/>
                    </a:lnTo>
                    <a:lnTo>
                      <a:pt x="1017" y="855"/>
                    </a:lnTo>
                    <a:lnTo>
                      <a:pt x="1024" y="867"/>
                    </a:lnTo>
                    <a:lnTo>
                      <a:pt x="1034" y="880"/>
                    </a:lnTo>
                    <a:lnTo>
                      <a:pt x="1045" y="893"/>
                    </a:lnTo>
                    <a:lnTo>
                      <a:pt x="1058" y="904"/>
                    </a:lnTo>
                    <a:lnTo>
                      <a:pt x="1073" y="913"/>
                    </a:lnTo>
                    <a:lnTo>
                      <a:pt x="1087" y="918"/>
                    </a:lnTo>
                    <a:lnTo>
                      <a:pt x="1102" y="922"/>
                    </a:lnTo>
                    <a:lnTo>
                      <a:pt x="1117" y="924"/>
                    </a:lnTo>
                    <a:lnTo>
                      <a:pt x="1135" y="925"/>
                    </a:lnTo>
                    <a:lnTo>
                      <a:pt x="1153" y="924"/>
                    </a:lnTo>
                    <a:close/>
                  </a:path>
                </a:pathLst>
              </a:custGeom>
              <a:solidFill>
                <a:schemeClr val="hlink"/>
              </a:solidFill>
              <a:ln w="9525" cmpd="sng">
                <a:solidFill>
                  <a:srgbClr val="000000"/>
                </a:solidFill>
                <a:prstDash val="solid"/>
                <a:round/>
                <a:headEnd/>
                <a:tailEnd/>
              </a:ln>
              <a:effectLst>
                <a:outerShdw dist="35921" dir="2700000" algn="ctr" rotWithShape="0">
                  <a:srgbClr val="000000"/>
                </a:outerShdw>
              </a:effectLst>
            </p:spPr>
            <p:txBody>
              <a:bodyPr/>
              <a:lstStyle/>
              <a:p>
                <a:endParaRPr lang="en-US" dirty="0"/>
              </a:p>
            </p:txBody>
          </p:sp>
          <p:sp>
            <p:nvSpPr>
              <p:cNvPr id="12302" name="Freeform 1152"/>
              <p:cNvSpPr>
                <a:spLocks noChangeAspect="1"/>
              </p:cNvSpPr>
              <p:nvPr/>
            </p:nvSpPr>
            <p:spPr bwMode="auto">
              <a:xfrm>
                <a:off x="2391" y="2363"/>
                <a:ext cx="424" cy="286"/>
              </a:xfrm>
              <a:custGeom>
                <a:avLst/>
                <a:gdLst>
                  <a:gd name="T0" fmla="*/ 1158 w 1158"/>
                  <a:gd name="T1" fmla="*/ 0 h 940"/>
                  <a:gd name="T2" fmla="*/ 1 w 1158"/>
                  <a:gd name="T3" fmla="*/ 940 h 940"/>
                  <a:gd name="T4" fmla="*/ 109 w 1158"/>
                  <a:gd name="T5" fmla="*/ 922 h 940"/>
                  <a:gd name="T6" fmla="*/ 106 w 1158"/>
                  <a:gd name="T7" fmla="*/ 891 h 940"/>
                  <a:gd name="T8" fmla="*/ 94 w 1158"/>
                  <a:gd name="T9" fmla="*/ 849 h 940"/>
                  <a:gd name="T10" fmla="*/ 90 w 1158"/>
                  <a:gd name="T11" fmla="*/ 815 h 940"/>
                  <a:gd name="T12" fmla="*/ 98 w 1158"/>
                  <a:gd name="T13" fmla="*/ 780 h 940"/>
                  <a:gd name="T14" fmla="*/ 122 w 1158"/>
                  <a:gd name="T15" fmla="*/ 750 h 940"/>
                  <a:gd name="T16" fmla="*/ 152 w 1158"/>
                  <a:gd name="T17" fmla="*/ 728 h 940"/>
                  <a:gd name="T18" fmla="*/ 188 w 1158"/>
                  <a:gd name="T19" fmla="*/ 717 h 940"/>
                  <a:gd name="T20" fmla="*/ 240 w 1158"/>
                  <a:gd name="T21" fmla="*/ 718 h 940"/>
                  <a:gd name="T22" fmla="*/ 274 w 1158"/>
                  <a:gd name="T23" fmla="*/ 725 h 940"/>
                  <a:gd name="T24" fmla="*/ 308 w 1158"/>
                  <a:gd name="T25" fmla="*/ 749 h 940"/>
                  <a:gd name="T26" fmla="*/ 331 w 1158"/>
                  <a:gd name="T27" fmla="*/ 778 h 940"/>
                  <a:gd name="T28" fmla="*/ 341 w 1158"/>
                  <a:gd name="T29" fmla="*/ 809 h 940"/>
                  <a:gd name="T30" fmla="*/ 339 w 1158"/>
                  <a:gd name="T31" fmla="*/ 843 h 940"/>
                  <a:gd name="T32" fmla="*/ 331 w 1158"/>
                  <a:gd name="T33" fmla="*/ 874 h 940"/>
                  <a:gd name="T34" fmla="*/ 323 w 1158"/>
                  <a:gd name="T35" fmla="*/ 906 h 940"/>
                  <a:gd name="T36" fmla="*/ 327 w 1158"/>
                  <a:gd name="T37" fmla="*/ 936 h 940"/>
                  <a:gd name="T38" fmla="*/ 519 w 1158"/>
                  <a:gd name="T39" fmla="*/ 903 h 940"/>
                  <a:gd name="T40" fmla="*/ 521 w 1158"/>
                  <a:gd name="T41" fmla="*/ 861 h 940"/>
                  <a:gd name="T42" fmla="*/ 524 w 1158"/>
                  <a:gd name="T43" fmla="*/ 826 h 940"/>
                  <a:gd name="T44" fmla="*/ 533 w 1158"/>
                  <a:gd name="T45" fmla="*/ 796 h 940"/>
                  <a:gd name="T46" fmla="*/ 550 w 1158"/>
                  <a:gd name="T47" fmla="*/ 776 h 940"/>
                  <a:gd name="T48" fmla="*/ 574 w 1158"/>
                  <a:gd name="T49" fmla="*/ 765 h 940"/>
                  <a:gd name="T50" fmla="*/ 601 w 1158"/>
                  <a:gd name="T51" fmla="*/ 762 h 940"/>
                  <a:gd name="T52" fmla="*/ 634 w 1158"/>
                  <a:gd name="T53" fmla="*/ 763 h 940"/>
                  <a:gd name="T54" fmla="*/ 664 w 1158"/>
                  <a:gd name="T55" fmla="*/ 766 h 940"/>
                  <a:gd name="T56" fmla="*/ 702 w 1158"/>
                  <a:gd name="T57" fmla="*/ 768 h 940"/>
                  <a:gd name="T58" fmla="*/ 736 w 1158"/>
                  <a:gd name="T59" fmla="*/ 763 h 940"/>
                  <a:gd name="T60" fmla="*/ 767 w 1158"/>
                  <a:gd name="T61" fmla="*/ 752 h 940"/>
                  <a:gd name="T62" fmla="*/ 790 w 1158"/>
                  <a:gd name="T63" fmla="*/ 731 h 940"/>
                  <a:gd name="T64" fmla="*/ 803 w 1158"/>
                  <a:gd name="T65" fmla="*/ 705 h 940"/>
                  <a:gd name="T66" fmla="*/ 803 w 1158"/>
                  <a:gd name="T67" fmla="*/ 675 h 940"/>
                  <a:gd name="T68" fmla="*/ 803 w 1158"/>
                  <a:gd name="T69" fmla="*/ 642 h 940"/>
                  <a:gd name="T70" fmla="*/ 810 w 1158"/>
                  <a:gd name="T71" fmla="*/ 615 h 940"/>
                  <a:gd name="T72" fmla="*/ 824 w 1158"/>
                  <a:gd name="T73" fmla="*/ 593 h 940"/>
                  <a:gd name="T74" fmla="*/ 853 w 1158"/>
                  <a:gd name="T75" fmla="*/ 578 h 940"/>
                  <a:gd name="T76" fmla="*/ 884 w 1158"/>
                  <a:gd name="T77" fmla="*/ 569 h 940"/>
                  <a:gd name="T78" fmla="*/ 921 w 1158"/>
                  <a:gd name="T79" fmla="*/ 561 h 940"/>
                  <a:gd name="T80" fmla="*/ 954 w 1158"/>
                  <a:gd name="T81" fmla="*/ 553 h 940"/>
                  <a:gd name="T82" fmla="*/ 982 w 1158"/>
                  <a:gd name="T83" fmla="*/ 542 h 940"/>
                  <a:gd name="T84" fmla="*/ 1003 w 1158"/>
                  <a:gd name="T85" fmla="*/ 526 h 940"/>
                  <a:gd name="T86" fmla="*/ 1021 w 1158"/>
                  <a:gd name="T87" fmla="*/ 501 h 940"/>
                  <a:gd name="T88" fmla="*/ 1030 w 1158"/>
                  <a:gd name="T89" fmla="*/ 469 h 940"/>
                  <a:gd name="T90" fmla="*/ 1026 w 1158"/>
                  <a:gd name="T91" fmla="*/ 438 h 940"/>
                  <a:gd name="T92" fmla="*/ 1016 w 1158"/>
                  <a:gd name="T93" fmla="*/ 398 h 940"/>
                  <a:gd name="T94" fmla="*/ 1010 w 1158"/>
                  <a:gd name="T95" fmla="*/ 364 h 940"/>
                  <a:gd name="T96" fmla="*/ 1012 w 1158"/>
                  <a:gd name="T97" fmla="*/ 331 h 940"/>
                  <a:gd name="T98" fmla="*/ 1022 w 1158"/>
                  <a:gd name="T99" fmla="*/ 303 h 940"/>
                  <a:gd name="T100" fmla="*/ 1039 w 1158"/>
                  <a:gd name="T101" fmla="*/ 278 h 940"/>
                  <a:gd name="T102" fmla="*/ 1064 w 1158"/>
                  <a:gd name="T103" fmla="*/ 254 h 940"/>
                  <a:gd name="T104" fmla="*/ 1093 w 1158"/>
                  <a:gd name="T105" fmla="*/ 240 h 940"/>
                  <a:gd name="T106" fmla="*/ 1122 w 1158"/>
                  <a:gd name="T107" fmla="*/ 234 h 940"/>
                  <a:gd name="T108" fmla="*/ 1158 w 1158"/>
                  <a:gd name="T109" fmla="*/ 234 h 94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158" h="940">
                    <a:moveTo>
                      <a:pt x="1158" y="234"/>
                    </a:moveTo>
                    <a:lnTo>
                      <a:pt x="1158" y="0"/>
                    </a:lnTo>
                    <a:lnTo>
                      <a:pt x="0" y="0"/>
                    </a:lnTo>
                    <a:lnTo>
                      <a:pt x="1" y="940"/>
                    </a:lnTo>
                    <a:lnTo>
                      <a:pt x="104" y="940"/>
                    </a:lnTo>
                    <a:lnTo>
                      <a:pt x="109" y="922"/>
                    </a:lnTo>
                    <a:lnTo>
                      <a:pt x="109" y="909"/>
                    </a:lnTo>
                    <a:lnTo>
                      <a:pt x="106" y="891"/>
                    </a:lnTo>
                    <a:lnTo>
                      <a:pt x="100" y="872"/>
                    </a:lnTo>
                    <a:lnTo>
                      <a:pt x="94" y="849"/>
                    </a:lnTo>
                    <a:lnTo>
                      <a:pt x="91" y="831"/>
                    </a:lnTo>
                    <a:lnTo>
                      <a:pt x="90" y="815"/>
                    </a:lnTo>
                    <a:lnTo>
                      <a:pt x="93" y="797"/>
                    </a:lnTo>
                    <a:lnTo>
                      <a:pt x="98" y="780"/>
                    </a:lnTo>
                    <a:lnTo>
                      <a:pt x="109" y="763"/>
                    </a:lnTo>
                    <a:lnTo>
                      <a:pt x="122" y="750"/>
                    </a:lnTo>
                    <a:lnTo>
                      <a:pt x="136" y="737"/>
                    </a:lnTo>
                    <a:lnTo>
                      <a:pt x="152" y="728"/>
                    </a:lnTo>
                    <a:lnTo>
                      <a:pt x="171" y="720"/>
                    </a:lnTo>
                    <a:lnTo>
                      <a:pt x="188" y="717"/>
                    </a:lnTo>
                    <a:lnTo>
                      <a:pt x="212" y="716"/>
                    </a:lnTo>
                    <a:lnTo>
                      <a:pt x="240" y="718"/>
                    </a:lnTo>
                    <a:lnTo>
                      <a:pt x="258" y="720"/>
                    </a:lnTo>
                    <a:lnTo>
                      <a:pt x="274" y="725"/>
                    </a:lnTo>
                    <a:lnTo>
                      <a:pt x="289" y="734"/>
                    </a:lnTo>
                    <a:lnTo>
                      <a:pt x="308" y="749"/>
                    </a:lnTo>
                    <a:lnTo>
                      <a:pt x="320" y="763"/>
                    </a:lnTo>
                    <a:lnTo>
                      <a:pt x="331" y="778"/>
                    </a:lnTo>
                    <a:lnTo>
                      <a:pt x="337" y="794"/>
                    </a:lnTo>
                    <a:lnTo>
                      <a:pt x="341" y="809"/>
                    </a:lnTo>
                    <a:lnTo>
                      <a:pt x="341" y="826"/>
                    </a:lnTo>
                    <a:lnTo>
                      <a:pt x="339" y="843"/>
                    </a:lnTo>
                    <a:lnTo>
                      <a:pt x="335" y="859"/>
                    </a:lnTo>
                    <a:lnTo>
                      <a:pt x="331" y="874"/>
                    </a:lnTo>
                    <a:lnTo>
                      <a:pt x="326" y="890"/>
                    </a:lnTo>
                    <a:lnTo>
                      <a:pt x="323" y="906"/>
                    </a:lnTo>
                    <a:lnTo>
                      <a:pt x="323" y="920"/>
                    </a:lnTo>
                    <a:lnTo>
                      <a:pt x="327" y="936"/>
                    </a:lnTo>
                    <a:lnTo>
                      <a:pt x="521" y="936"/>
                    </a:lnTo>
                    <a:lnTo>
                      <a:pt x="519" y="903"/>
                    </a:lnTo>
                    <a:lnTo>
                      <a:pt x="521" y="879"/>
                    </a:lnTo>
                    <a:lnTo>
                      <a:pt x="521" y="861"/>
                    </a:lnTo>
                    <a:lnTo>
                      <a:pt x="522" y="844"/>
                    </a:lnTo>
                    <a:lnTo>
                      <a:pt x="524" y="826"/>
                    </a:lnTo>
                    <a:lnTo>
                      <a:pt x="528" y="808"/>
                    </a:lnTo>
                    <a:lnTo>
                      <a:pt x="533" y="796"/>
                    </a:lnTo>
                    <a:lnTo>
                      <a:pt x="540" y="785"/>
                    </a:lnTo>
                    <a:lnTo>
                      <a:pt x="550" y="776"/>
                    </a:lnTo>
                    <a:lnTo>
                      <a:pt x="561" y="769"/>
                    </a:lnTo>
                    <a:lnTo>
                      <a:pt x="574" y="765"/>
                    </a:lnTo>
                    <a:lnTo>
                      <a:pt x="588" y="763"/>
                    </a:lnTo>
                    <a:lnTo>
                      <a:pt x="601" y="762"/>
                    </a:lnTo>
                    <a:lnTo>
                      <a:pt x="618" y="762"/>
                    </a:lnTo>
                    <a:lnTo>
                      <a:pt x="634" y="763"/>
                    </a:lnTo>
                    <a:lnTo>
                      <a:pt x="647" y="765"/>
                    </a:lnTo>
                    <a:lnTo>
                      <a:pt x="664" y="766"/>
                    </a:lnTo>
                    <a:lnTo>
                      <a:pt x="682" y="768"/>
                    </a:lnTo>
                    <a:lnTo>
                      <a:pt x="702" y="768"/>
                    </a:lnTo>
                    <a:lnTo>
                      <a:pt x="719" y="766"/>
                    </a:lnTo>
                    <a:lnTo>
                      <a:pt x="736" y="763"/>
                    </a:lnTo>
                    <a:lnTo>
                      <a:pt x="754" y="759"/>
                    </a:lnTo>
                    <a:lnTo>
                      <a:pt x="767" y="752"/>
                    </a:lnTo>
                    <a:lnTo>
                      <a:pt x="781" y="743"/>
                    </a:lnTo>
                    <a:lnTo>
                      <a:pt x="790" y="731"/>
                    </a:lnTo>
                    <a:lnTo>
                      <a:pt x="799" y="718"/>
                    </a:lnTo>
                    <a:lnTo>
                      <a:pt x="803" y="705"/>
                    </a:lnTo>
                    <a:lnTo>
                      <a:pt x="805" y="690"/>
                    </a:lnTo>
                    <a:lnTo>
                      <a:pt x="803" y="675"/>
                    </a:lnTo>
                    <a:lnTo>
                      <a:pt x="802" y="659"/>
                    </a:lnTo>
                    <a:lnTo>
                      <a:pt x="803" y="642"/>
                    </a:lnTo>
                    <a:lnTo>
                      <a:pt x="806" y="629"/>
                    </a:lnTo>
                    <a:lnTo>
                      <a:pt x="810" y="615"/>
                    </a:lnTo>
                    <a:lnTo>
                      <a:pt x="816" y="602"/>
                    </a:lnTo>
                    <a:lnTo>
                      <a:pt x="824" y="593"/>
                    </a:lnTo>
                    <a:lnTo>
                      <a:pt x="837" y="584"/>
                    </a:lnTo>
                    <a:lnTo>
                      <a:pt x="853" y="578"/>
                    </a:lnTo>
                    <a:lnTo>
                      <a:pt x="869" y="573"/>
                    </a:lnTo>
                    <a:lnTo>
                      <a:pt x="884" y="569"/>
                    </a:lnTo>
                    <a:lnTo>
                      <a:pt x="900" y="565"/>
                    </a:lnTo>
                    <a:lnTo>
                      <a:pt x="921" y="561"/>
                    </a:lnTo>
                    <a:lnTo>
                      <a:pt x="937" y="558"/>
                    </a:lnTo>
                    <a:lnTo>
                      <a:pt x="954" y="553"/>
                    </a:lnTo>
                    <a:lnTo>
                      <a:pt x="968" y="548"/>
                    </a:lnTo>
                    <a:lnTo>
                      <a:pt x="982" y="542"/>
                    </a:lnTo>
                    <a:lnTo>
                      <a:pt x="993" y="534"/>
                    </a:lnTo>
                    <a:lnTo>
                      <a:pt x="1003" y="526"/>
                    </a:lnTo>
                    <a:lnTo>
                      <a:pt x="1014" y="513"/>
                    </a:lnTo>
                    <a:lnTo>
                      <a:pt x="1021" y="501"/>
                    </a:lnTo>
                    <a:lnTo>
                      <a:pt x="1027" y="487"/>
                    </a:lnTo>
                    <a:lnTo>
                      <a:pt x="1030" y="469"/>
                    </a:lnTo>
                    <a:lnTo>
                      <a:pt x="1028" y="454"/>
                    </a:lnTo>
                    <a:lnTo>
                      <a:pt x="1026" y="438"/>
                    </a:lnTo>
                    <a:lnTo>
                      <a:pt x="1021" y="419"/>
                    </a:lnTo>
                    <a:lnTo>
                      <a:pt x="1016" y="398"/>
                    </a:lnTo>
                    <a:lnTo>
                      <a:pt x="1011" y="379"/>
                    </a:lnTo>
                    <a:lnTo>
                      <a:pt x="1010" y="364"/>
                    </a:lnTo>
                    <a:lnTo>
                      <a:pt x="1010" y="350"/>
                    </a:lnTo>
                    <a:lnTo>
                      <a:pt x="1012" y="331"/>
                    </a:lnTo>
                    <a:lnTo>
                      <a:pt x="1017" y="315"/>
                    </a:lnTo>
                    <a:lnTo>
                      <a:pt x="1022" y="303"/>
                    </a:lnTo>
                    <a:lnTo>
                      <a:pt x="1029" y="291"/>
                    </a:lnTo>
                    <a:lnTo>
                      <a:pt x="1039" y="278"/>
                    </a:lnTo>
                    <a:lnTo>
                      <a:pt x="1050" y="265"/>
                    </a:lnTo>
                    <a:lnTo>
                      <a:pt x="1064" y="254"/>
                    </a:lnTo>
                    <a:lnTo>
                      <a:pt x="1079" y="245"/>
                    </a:lnTo>
                    <a:lnTo>
                      <a:pt x="1093" y="240"/>
                    </a:lnTo>
                    <a:lnTo>
                      <a:pt x="1107" y="236"/>
                    </a:lnTo>
                    <a:lnTo>
                      <a:pt x="1122" y="234"/>
                    </a:lnTo>
                    <a:lnTo>
                      <a:pt x="1140" y="234"/>
                    </a:lnTo>
                    <a:lnTo>
                      <a:pt x="1158" y="234"/>
                    </a:lnTo>
                    <a:close/>
                  </a:path>
                </a:pathLst>
              </a:custGeom>
              <a:solidFill>
                <a:schemeClr val="accent1"/>
              </a:solidFill>
              <a:ln w="9525" cmpd="sng">
                <a:solidFill>
                  <a:srgbClr val="000000"/>
                </a:solidFill>
                <a:prstDash val="solid"/>
                <a:round/>
                <a:headEnd/>
                <a:tailEnd/>
              </a:ln>
              <a:effectLst>
                <a:outerShdw dist="35921" dir="2700000" algn="ctr" rotWithShape="0">
                  <a:srgbClr val="000000"/>
                </a:outerShdw>
              </a:effectLst>
            </p:spPr>
            <p:txBody>
              <a:bodyPr/>
              <a:lstStyle/>
              <a:p>
                <a:endParaRPr lang="en-US" dirty="0"/>
              </a:p>
            </p:txBody>
          </p:sp>
          <p:sp>
            <p:nvSpPr>
              <p:cNvPr id="12303" name="Freeform 1153"/>
              <p:cNvSpPr>
                <a:spLocks noChangeAspect="1"/>
              </p:cNvSpPr>
              <p:nvPr/>
            </p:nvSpPr>
            <p:spPr bwMode="auto">
              <a:xfrm>
                <a:off x="2613" y="2504"/>
                <a:ext cx="469" cy="428"/>
              </a:xfrm>
              <a:custGeom>
                <a:avLst/>
                <a:gdLst>
                  <a:gd name="T0" fmla="*/ 516 w 1284"/>
                  <a:gd name="T1" fmla="*/ 224 h 1407"/>
                  <a:gd name="T2" fmla="*/ 498 w 1284"/>
                  <a:gd name="T3" fmla="*/ 107 h 1407"/>
                  <a:gd name="T4" fmla="*/ 561 w 1284"/>
                  <a:gd name="T5" fmla="*/ 13 h 1407"/>
                  <a:gd name="T6" fmla="*/ 705 w 1284"/>
                  <a:gd name="T7" fmla="*/ 3 h 1407"/>
                  <a:gd name="T8" fmla="*/ 776 w 1284"/>
                  <a:gd name="T9" fmla="*/ 58 h 1407"/>
                  <a:gd name="T10" fmla="*/ 792 w 1284"/>
                  <a:gd name="T11" fmla="*/ 154 h 1407"/>
                  <a:gd name="T12" fmla="*/ 778 w 1284"/>
                  <a:gd name="T13" fmla="*/ 257 h 1407"/>
                  <a:gd name="T14" fmla="*/ 848 w 1284"/>
                  <a:gd name="T15" fmla="*/ 318 h 1407"/>
                  <a:gd name="T16" fmla="*/ 954 w 1284"/>
                  <a:gd name="T17" fmla="*/ 344 h 1407"/>
                  <a:gd name="T18" fmla="*/ 998 w 1284"/>
                  <a:gd name="T19" fmla="*/ 392 h 1407"/>
                  <a:gd name="T20" fmla="*/ 1000 w 1284"/>
                  <a:gd name="T21" fmla="*/ 460 h 1407"/>
                  <a:gd name="T22" fmla="*/ 1041 w 1284"/>
                  <a:gd name="T23" fmla="*/ 521 h 1407"/>
                  <a:gd name="T24" fmla="*/ 1125 w 1284"/>
                  <a:gd name="T25" fmla="*/ 533 h 1407"/>
                  <a:gd name="T26" fmla="*/ 1216 w 1284"/>
                  <a:gd name="T27" fmla="*/ 528 h 1407"/>
                  <a:gd name="T28" fmla="*/ 1270 w 1284"/>
                  <a:gd name="T29" fmla="*/ 558 h 1407"/>
                  <a:gd name="T30" fmla="*/ 1283 w 1284"/>
                  <a:gd name="T31" fmla="*/ 665 h 1407"/>
                  <a:gd name="T32" fmla="*/ 1270 w 1284"/>
                  <a:gd name="T33" fmla="*/ 808 h 1407"/>
                  <a:gd name="T34" fmla="*/ 1215 w 1284"/>
                  <a:gd name="T35" fmla="*/ 842 h 1407"/>
                  <a:gd name="T36" fmla="*/ 1116 w 1284"/>
                  <a:gd name="T37" fmla="*/ 837 h 1407"/>
                  <a:gd name="T38" fmla="*/ 1043 w 1284"/>
                  <a:gd name="T39" fmla="*/ 848 h 1407"/>
                  <a:gd name="T40" fmla="*/ 1002 w 1284"/>
                  <a:gd name="T41" fmla="*/ 890 h 1407"/>
                  <a:gd name="T42" fmla="*/ 998 w 1284"/>
                  <a:gd name="T43" fmla="*/ 971 h 1407"/>
                  <a:gd name="T44" fmla="*/ 951 w 1284"/>
                  <a:gd name="T45" fmla="*/ 1027 h 1407"/>
                  <a:gd name="T46" fmla="*/ 866 w 1284"/>
                  <a:gd name="T47" fmla="*/ 1046 h 1407"/>
                  <a:gd name="T48" fmla="*/ 792 w 1284"/>
                  <a:gd name="T49" fmla="*/ 1085 h 1407"/>
                  <a:gd name="T50" fmla="*/ 776 w 1284"/>
                  <a:gd name="T51" fmla="*/ 1164 h 1407"/>
                  <a:gd name="T52" fmla="*/ 792 w 1284"/>
                  <a:gd name="T53" fmla="*/ 1261 h 1407"/>
                  <a:gd name="T54" fmla="*/ 757 w 1284"/>
                  <a:gd name="T55" fmla="*/ 1353 h 1407"/>
                  <a:gd name="T56" fmla="*/ 695 w 1284"/>
                  <a:gd name="T57" fmla="*/ 1401 h 1407"/>
                  <a:gd name="T58" fmla="*/ 599 w 1284"/>
                  <a:gd name="T59" fmla="*/ 1406 h 1407"/>
                  <a:gd name="T60" fmla="*/ 527 w 1284"/>
                  <a:gd name="T61" fmla="*/ 1370 h 1407"/>
                  <a:gd name="T62" fmla="*/ 493 w 1284"/>
                  <a:gd name="T63" fmla="*/ 1301 h 1407"/>
                  <a:gd name="T64" fmla="*/ 502 w 1284"/>
                  <a:gd name="T65" fmla="*/ 1220 h 1407"/>
                  <a:gd name="T66" fmla="*/ 507 w 1284"/>
                  <a:gd name="T67" fmla="*/ 1147 h 1407"/>
                  <a:gd name="T68" fmla="*/ 459 w 1284"/>
                  <a:gd name="T69" fmla="*/ 1095 h 1407"/>
                  <a:gd name="T70" fmla="*/ 380 w 1284"/>
                  <a:gd name="T71" fmla="*/ 1075 h 1407"/>
                  <a:gd name="T72" fmla="*/ 304 w 1284"/>
                  <a:gd name="T73" fmla="*/ 1045 h 1407"/>
                  <a:gd name="T74" fmla="*/ 284 w 1284"/>
                  <a:gd name="T75" fmla="*/ 964 h 1407"/>
                  <a:gd name="T76" fmla="*/ 261 w 1284"/>
                  <a:gd name="T77" fmla="*/ 897 h 1407"/>
                  <a:gd name="T78" fmla="*/ 185 w 1284"/>
                  <a:gd name="T79" fmla="*/ 872 h 1407"/>
                  <a:gd name="T80" fmla="*/ 108 w 1284"/>
                  <a:gd name="T81" fmla="*/ 879 h 1407"/>
                  <a:gd name="T82" fmla="*/ 25 w 1284"/>
                  <a:gd name="T83" fmla="*/ 858 h 1407"/>
                  <a:gd name="T84" fmla="*/ 1 w 1284"/>
                  <a:gd name="T85" fmla="*/ 764 h 1407"/>
                  <a:gd name="T86" fmla="*/ 6 w 1284"/>
                  <a:gd name="T87" fmla="*/ 629 h 1407"/>
                  <a:gd name="T88" fmla="*/ 31 w 1284"/>
                  <a:gd name="T89" fmla="*/ 548 h 1407"/>
                  <a:gd name="T90" fmla="*/ 95 w 1284"/>
                  <a:gd name="T91" fmla="*/ 527 h 1407"/>
                  <a:gd name="T92" fmla="*/ 190 w 1284"/>
                  <a:gd name="T93" fmla="*/ 534 h 1407"/>
                  <a:gd name="T94" fmla="*/ 274 w 1284"/>
                  <a:gd name="T95" fmla="*/ 502 h 1407"/>
                  <a:gd name="T96" fmla="*/ 289 w 1284"/>
                  <a:gd name="T97" fmla="*/ 427 h 1407"/>
                  <a:gd name="T98" fmla="*/ 320 w 1284"/>
                  <a:gd name="T99" fmla="*/ 353 h 1407"/>
                  <a:gd name="T100" fmla="*/ 409 w 1284"/>
                  <a:gd name="T101" fmla="*/ 327 h 140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84" h="1407">
                    <a:moveTo>
                      <a:pt x="489" y="294"/>
                    </a:moveTo>
                    <a:lnTo>
                      <a:pt x="502" y="278"/>
                    </a:lnTo>
                    <a:lnTo>
                      <a:pt x="511" y="263"/>
                    </a:lnTo>
                    <a:lnTo>
                      <a:pt x="516" y="246"/>
                    </a:lnTo>
                    <a:lnTo>
                      <a:pt x="516" y="224"/>
                    </a:lnTo>
                    <a:lnTo>
                      <a:pt x="510" y="199"/>
                    </a:lnTo>
                    <a:lnTo>
                      <a:pt x="505" y="178"/>
                    </a:lnTo>
                    <a:lnTo>
                      <a:pt x="498" y="152"/>
                    </a:lnTo>
                    <a:lnTo>
                      <a:pt x="495" y="124"/>
                    </a:lnTo>
                    <a:lnTo>
                      <a:pt x="498" y="107"/>
                    </a:lnTo>
                    <a:lnTo>
                      <a:pt x="503" y="86"/>
                    </a:lnTo>
                    <a:lnTo>
                      <a:pt x="513" y="64"/>
                    </a:lnTo>
                    <a:lnTo>
                      <a:pt x="527" y="43"/>
                    </a:lnTo>
                    <a:lnTo>
                      <a:pt x="545" y="26"/>
                    </a:lnTo>
                    <a:lnTo>
                      <a:pt x="561" y="13"/>
                    </a:lnTo>
                    <a:lnTo>
                      <a:pt x="583" y="5"/>
                    </a:lnTo>
                    <a:lnTo>
                      <a:pt x="609" y="1"/>
                    </a:lnTo>
                    <a:lnTo>
                      <a:pt x="637" y="0"/>
                    </a:lnTo>
                    <a:lnTo>
                      <a:pt x="675" y="0"/>
                    </a:lnTo>
                    <a:lnTo>
                      <a:pt x="705" y="3"/>
                    </a:lnTo>
                    <a:lnTo>
                      <a:pt x="722" y="9"/>
                    </a:lnTo>
                    <a:lnTo>
                      <a:pt x="735" y="17"/>
                    </a:lnTo>
                    <a:lnTo>
                      <a:pt x="749" y="26"/>
                    </a:lnTo>
                    <a:lnTo>
                      <a:pt x="763" y="40"/>
                    </a:lnTo>
                    <a:lnTo>
                      <a:pt x="776" y="58"/>
                    </a:lnTo>
                    <a:lnTo>
                      <a:pt x="786" y="74"/>
                    </a:lnTo>
                    <a:lnTo>
                      <a:pt x="791" y="88"/>
                    </a:lnTo>
                    <a:lnTo>
                      <a:pt x="795" y="112"/>
                    </a:lnTo>
                    <a:lnTo>
                      <a:pt x="795" y="133"/>
                    </a:lnTo>
                    <a:lnTo>
                      <a:pt x="792" y="154"/>
                    </a:lnTo>
                    <a:lnTo>
                      <a:pt x="788" y="170"/>
                    </a:lnTo>
                    <a:lnTo>
                      <a:pt x="783" y="196"/>
                    </a:lnTo>
                    <a:lnTo>
                      <a:pt x="776" y="223"/>
                    </a:lnTo>
                    <a:lnTo>
                      <a:pt x="773" y="240"/>
                    </a:lnTo>
                    <a:lnTo>
                      <a:pt x="778" y="257"/>
                    </a:lnTo>
                    <a:lnTo>
                      <a:pt x="784" y="269"/>
                    </a:lnTo>
                    <a:lnTo>
                      <a:pt x="795" y="285"/>
                    </a:lnTo>
                    <a:lnTo>
                      <a:pt x="811" y="298"/>
                    </a:lnTo>
                    <a:lnTo>
                      <a:pt x="826" y="309"/>
                    </a:lnTo>
                    <a:lnTo>
                      <a:pt x="848" y="318"/>
                    </a:lnTo>
                    <a:lnTo>
                      <a:pt x="870" y="324"/>
                    </a:lnTo>
                    <a:lnTo>
                      <a:pt x="891" y="329"/>
                    </a:lnTo>
                    <a:lnTo>
                      <a:pt x="913" y="332"/>
                    </a:lnTo>
                    <a:lnTo>
                      <a:pt x="936" y="338"/>
                    </a:lnTo>
                    <a:lnTo>
                      <a:pt x="954" y="344"/>
                    </a:lnTo>
                    <a:lnTo>
                      <a:pt x="968" y="351"/>
                    </a:lnTo>
                    <a:lnTo>
                      <a:pt x="979" y="359"/>
                    </a:lnTo>
                    <a:lnTo>
                      <a:pt x="987" y="368"/>
                    </a:lnTo>
                    <a:lnTo>
                      <a:pt x="993" y="379"/>
                    </a:lnTo>
                    <a:lnTo>
                      <a:pt x="998" y="392"/>
                    </a:lnTo>
                    <a:lnTo>
                      <a:pt x="1000" y="404"/>
                    </a:lnTo>
                    <a:lnTo>
                      <a:pt x="1002" y="415"/>
                    </a:lnTo>
                    <a:lnTo>
                      <a:pt x="1002" y="430"/>
                    </a:lnTo>
                    <a:lnTo>
                      <a:pt x="1000" y="447"/>
                    </a:lnTo>
                    <a:lnTo>
                      <a:pt x="1000" y="460"/>
                    </a:lnTo>
                    <a:lnTo>
                      <a:pt x="1003" y="476"/>
                    </a:lnTo>
                    <a:lnTo>
                      <a:pt x="1010" y="490"/>
                    </a:lnTo>
                    <a:lnTo>
                      <a:pt x="1018" y="502"/>
                    </a:lnTo>
                    <a:lnTo>
                      <a:pt x="1028" y="511"/>
                    </a:lnTo>
                    <a:lnTo>
                      <a:pt x="1041" y="521"/>
                    </a:lnTo>
                    <a:lnTo>
                      <a:pt x="1054" y="527"/>
                    </a:lnTo>
                    <a:lnTo>
                      <a:pt x="1074" y="531"/>
                    </a:lnTo>
                    <a:lnTo>
                      <a:pt x="1091" y="533"/>
                    </a:lnTo>
                    <a:lnTo>
                      <a:pt x="1107" y="534"/>
                    </a:lnTo>
                    <a:lnTo>
                      <a:pt x="1125" y="533"/>
                    </a:lnTo>
                    <a:lnTo>
                      <a:pt x="1147" y="531"/>
                    </a:lnTo>
                    <a:lnTo>
                      <a:pt x="1164" y="530"/>
                    </a:lnTo>
                    <a:lnTo>
                      <a:pt x="1181" y="528"/>
                    </a:lnTo>
                    <a:lnTo>
                      <a:pt x="1197" y="527"/>
                    </a:lnTo>
                    <a:lnTo>
                      <a:pt x="1216" y="528"/>
                    </a:lnTo>
                    <a:lnTo>
                      <a:pt x="1226" y="530"/>
                    </a:lnTo>
                    <a:lnTo>
                      <a:pt x="1238" y="533"/>
                    </a:lnTo>
                    <a:lnTo>
                      <a:pt x="1249" y="539"/>
                    </a:lnTo>
                    <a:lnTo>
                      <a:pt x="1261" y="548"/>
                    </a:lnTo>
                    <a:lnTo>
                      <a:pt x="1270" y="558"/>
                    </a:lnTo>
                    <a:lnTo>
                      <a:pt x="1277" y="573"/>
                    </a:lnTo>
                    <a:lnTo>
                      <a:pt x="1280" y="586"/>
                    </a:lnTo>
                    <a:lnTo>
                      <a:pt x="1282" y="602"/>
                    </a:lnTo>
                    <a:lnTo>
                      <a:pt x="1284" y="631"/>
                    </a:lnTo>
                    <a:lnTo>
                      <a:pt x="1283" y="665"/>
                    </a:lnTo>
                    <a:lnTo>
                      <a:pt x="1284" y="701"/>
                    </a:lnTo>
                    <a:lnTo>
                      <a:pt x="1281" y="743"/>
                    </a:lnTo>
                    <a:lnTo>
                      <a:pt x="1278" y="772"/>
                    </a:lnTo>
                    <a:lnTo>
                      <a:pt x="1275" y="795"/>
                    </a:lnTo>
                    <a:lnTo>
                      <a:pt x="1270" y="808"/>
                    </a:lnTo>
                    <a:lnTo>
                      <a:pt x="1262" y="820"/>
                    </a:lnTo>
                    <a:lnTo>
                      <a:pt x="1253" y="828"/>
                    </a:lnTo>
                    <a:lnTo>
                      <a:pt x="1241" y="835"/>
                    </a:lnTo>
                    <a:lnTo>
                      <a:pt x="1227" y="839"/>
                    </a:lnTo>
                    <a:lnTo>
                      <a:pt x="1215" y="842"/>
                    </a:lnTo>
                    <a:lnTo>
                      <a:pt x="1190" y="843"/>
                    </a:lnTo>
                    <a:lnTo>
                      <a:pt x="1168" y="842"/>
                    </a:lnTo>
                    <a:lnTo>
                      <a:pt x="1150" y="839"/>
                    </a:lnTo>
                    <a:lnTo>
                      <a:pt x="1134" y="838"/>
                    </a:lnTo>
                    <a:lnTo>
                      <a:pt x="1116" y="837"/>
                    </a:lnTo>
                    <a:lnTo>
                      <a:pt x="1100" y="837"/>
                    </a:lnTo>
                    <a:lnTo>
                      <a:pt x="1086" y="838"/>
                    </a:lnTo>
                    <a:lnTo>
                      <a:pt x="1071" y="839"/>
                    </a:lnTo>
                    <a:lnTo>
                      <a:pt x="1053" y="844"/>
                    </a:lnTo>
                    <a:lnTo>
                      <a:pt x="1043" y="848"/>
                    </a:lnTo>
                    <a:lnTo>
                      <a:pt x="1034" y="852"/>
                    </a:lnTo>
                    <a:lnTo>
                      <a:pt x="1022" y="860"/>
                    </a:lnTo>
                    <a:lnTo>
                      <a:pt x="1014" y="870"/>
                    </a:lnTo>
                    <a:lnTo>
                      <a:pt x="1008" y="879"/>
                    </a:lnTo>
                    <a:lnTo>
                      <a:pt x="1002" y="890"/>
                    </a:lnTo>
                    <a:lnTo>
                      <a:pt x="999" y="901"/>
                    </a:lnTo>
                    <a:lnTo>
                      <a:pt x="998" y="913"/>
                    </a:lnTo>
                    <a:lnTo>
                      <a:pt x="999" y="926"/>
                    </a:lnTo>
                    <a:lnTo>
                      <a:pt x="999" y="948"/>
                    </a:lnTo>
                    <a:lnTo>
                      <a:pt x="998" y="971"/>
                    </a:lnTo>
                    <a:lnTo>
                      <a:pt x="992" y="988"/>
                    </a:lnTo>
                    <a:lnTo>
                      <a:pt x="986" y="1002"/>
                    </a:lnTo>
                    <a:lnTo>
                      <a:pt x="977" y="1012"/>
                    </a:lnTo>
                    <a:lnTo>
                      <a:pt x="964" y="1020"/>
                    </a:lnTo>
                    <a:lnTo>
                      <a:pt x="951" y="1027"/>
                    </a:lnTo>
                    <a:lnTo>
                      <a:pt x="936" y="1031"/>
                    </a:lnTo>
                    <a:lnTo>
                      <a:pt x="917" y="1035"/>
                    </a:lnTo>
                    <a:lnTo>
                      <a:pt x="901" y="1040"/>
                    </a:lnTo>
                    <a:lnTo>
                      <a:pt x="882" y="1043"/>
                    </a:lnTo>
                    <a:lnTo>
                      <a:pt x="866" y="1046"/>
                    </a:lnTo>
                    <a:lnTo>
                      <a:pt x="848" y="1050"/>
                    </a:lnTo>
                    <a:lnTo>
                      <a:pt x="834" y="1057"/>
                    </a:lnTo>
                    <a:lnTo>
                      <a:pt x="818" y="1064"/>
                    </a:lnTo>
                    <a:lnTo>
                      <a:pt x="803" y="1073"/>
                    </a:lnTo>
                    <a:lnTo>
                      <a:pt x="792" y="1085"/>
                    </a:lnTo>
                    <a:lnTo>
                      <a:pt x="782" y="1099"/>
                    </a:lnTo>
                    <a:lnTo>
                      <a:pt x="774" y="1116"/>
                    </a:lnTo>
                    <a:lnTo>
                      <a:pt x="772" y="1131"/>
                    </a:lnTo>
                    <a:lnTo>
                      <a:pt x="773" y="1148"/>
                    </a:lnTo>
                    <a:lnTo>
                      <a:pt x="776" y="1164"/>
                    </a:lnTo>
                    <a:lnTo>
                      <a:pt x="781" y="1181"/>
                    </a:lnTo>
                    <a:lnTo>
                      <a:pt x="785" y="1200"/>
                    </a:lnTo>
                    <a:lnTo>
                      <a:pt x="788" y="1217"/>
                    </a:lnTo>
                    <a:lnTo>
                      <a:pt x="792" y="1239"/>
                    </a:lnTo>
                    <a:lnTo>
                      <a:pt x="792" y="1261"/>
                    </a:lnTo>
                    <a:lnTo>
                      <a:pt x="787" y="1283"/>
                    </a:lnTo>
                    <a:lnTo>
                      <a:pt x="782" y="1300"/>
                    </a:lnTo>
                    <a:lnTo>
                      <a:pt x="776" y="1317"/>
                    </a:lnTo>
                    <a:lnTo>
                      <a:pt x="768" y="1333"/>
                    </a:lnTo>
                    <a:lnTo>
                      <a:pt x="757" y="1353"/>
                    </a:lnTo>
                    <a:lnTo>
                      <a:pt x="745" y="1366"/>
                    </a:lnTo>
                    <a:lnTo>
                      <a:pt x="735" y="1375"/>
                    </a:lnTo>
                    <a:lnTo>
                      <a:pt x="722" y="1386"/>
                    </a:lnTo>
                    <a:lnTo>
                      <a:pt x="708" y="1396"/>
                    </a:lnTo>
                    <a:lnTo>
                      <a:pt x="695" y="1401"/>
                    </a:lnTo>
                    <a:lnTo>
                      <a:pt x="683" y="1404"/>
                    </a:lnTo>
                    <a:lnTo>
                      <a:pt x="663" y="1406"/>
                    </a:lnTo>
                    <a:lnTo>
                      <a:pt x="640" y="1407"/>
                    </a:lnTo>
                    <a:lnTo>
                      <a:pt x="612" y="1406"/>
                    </a:lnTo>
                    <a:lnTo>
                      <a:pt x="599" y="1406"/>
                    </a:lnTo>
                    <a:lnTo>
                      <a:pt x="582" y="1403"/>
                    </a:lnTo>
                    <a:lnTo>
                      <a:pt x="564" y="1398"/>
                    </a:lnTo>
                    <a:lnTo>
                      <a:pt x="548" y="1389"/>
                    </a:lnTo>
                    <a:lnTo>
                      <a:pt x="538" y="1381"/>
                    </a:lnTo>
                    <a:lnTo>
                      <a:pt x="527" y="1370"/>
                    </a:lnTo>
                    <a:lnTo>
                      <a:pt x="518" y="1360"/>
                    </a:lnTo>
                    <a:lnTo>
                      <a:pt x="509" y="1347"/>
                    </a:lnTo>
                    <a:lnTo>
                      <a:pt x="502" y="1334"/>
                    </a:lnTo>
                    <a:lnTo>
                      <a:pt x="496" y="1318"/>
                    </a:lnTo>
                    <a:lnTo>
                      <a:pt x="493" y="1301"/>
                    </a:lnTo>
                    <a:lnTo>
                      <a:pt x="492" y="1288"/>
                    </a:lnTo>
                    <a:lnTo>
                      <a:pt x="492" y="1270"/>
                    </a:lnTo>
                    <a:lnTo>
                      <a:pt x="493" y="1255"/>
                    </a:lnTo>
                    <a:lnTo>
                      <a:pt x="498" y="1239"/>
                    </a:lnTo>
                    <a:lnTo>
                      <a:pt x="502" y="1220"/>
                    </a:lnTo>
                    <a:lnTo>
                      <a:pt x="507" y="1202"/>
                    </a:lnTo>
                    <a:lnTo>
                      <a:pt x="510" y="1186"/>
                    </a:lnTo>
                    <a:lnTo>
                      <a:pt x="511" y="1171"/>
                    </a:lnTo>
                    <a:lnTo>
                      <a:pt x="510" y="1159"/>
                    </a:lnTo>
                    <a:lnTo>
                      <a:pt x="507" y="1147"/>
                    </a:lnTo>
                    <a:lnTo>
                      <a:pt x="499" y="1132"/>
                    </a:lnTo>
                    <a:lnTo>
                      <a:pt x="491" y="1122"/>
                    </a:lnTo>
                    <a:lnTo>
                      <a:pt x="481" y="1111"/>
                    </a:lnTo>
                    <a:lnTo>
                      <a:pt x="470" y="1103"/>
                    </a:lnTo>
                    <a:lnTo>
                      <a:pt x="459" y="1095"/>
                    </a:lnTo>
                    <a:lnTo>
                      <a:pt x="443" y="1089"/>
                    </a:lnTo>
                    <a:lnTo>
                      <a:pt x="429" y="1085"/>
                    </a:lnTo>
                    <a:lnTo>
                      <a:pt x="411" y="1081"/>
                    </a:lnTo>
                    <a:lnTo>
                      <a:pt x="395" y="1079"/>
                    </a:lnTo>
                    <a:lnTo>
                      <a:pt x="380" y="1075"/>
                    </a:lnTo>
                    <a:lnTo>
                      <a:pt x="362" y="1071"/>
                    </a:lnTo>
                    <a:lnTo>
                      <a:pt x="347" y="1065"/>
                    </a:lnTo>
                    <a:lnTo>
                      <a:pt x="329" y="1060"/>
                    </a:lnTo>
                    <a:lnTo>
                      <a:pt x="315" y="1054"/>
                    </a:lnTo>
                    <a:lnTo>
                      <a:pt x="304" y="1045"/>
                    </a:lnTo>
                    <a:lnTo>
                      <a:pt x="295" y="1033"/>
                    </a:lnTo>
                    <a:lnTo>
                      <a:pt x="289" y="1018"/>
                    </a:lnTo>
                    <a:lnTo>
                      <a:pt x="284" y="998"/>
                    </a:lnTo>
                    <a:lnTo>
                      <a:pt x="283" y="982"/>
                    </a:lnTo>
                    <a:lnTo>
                      <a:pt x="284" y="964"/>
                    </a:lnTo>
                    <a:lnTo>
                      <a:pt x="286" y="950"/>
                    </a:lnTo>
                    <a:lnTo>
                      <a:pt x="284" y="933"/>
                    </a:lnTo>
                    <a:lnTo>
                      <a:pt x="279" y="920"/>
                    </a:lnTo>
                    <a:lnTo>
                      <a:pt x="270" y="906"/>
                    </a:lnTo>
                    <a:lnTo>
                      <a:pt x="261" y="897"/>
                    </a:lnTo>
                    <a:lnTo>
                      <a:pt x="250" y="888"/>
                    </a:lnTo>
                    <a:lnTo>
                      <a:pt x="235" y="882"/>
                    </a:lnTo>
                    <a:lnTo>
                      <a:pt x="218" y="876"/>
                    </a:lnTo>
                    <a:lnTo>
                      <a:pt x="200" y="874"/>
                    </a:lnTo>
                    <a:lnTo>
                      <a:pt x="185" y="872"/>
                    </a:lnTo>
                    <a:lnTo>
                      <a:pt x="168" y="872"/>
                    </a:lnTo>
                    <a:lnTo>
                      <a:pt x="153" y="874"/>
                    </a:lnTo>
                    <a:lnTo>
                      <a:pt x="138" y="875"/>
                    </a:lnTo>
                    <a:lnTo>
                      <a:pt x="123" y="877"/>
                    </a:lnTo>
                    <a:lnTo>
                      <a:pt x="108" y="879"/>
                    </a:lnTo>
                    <a:lnTo>
                      <a:pt x="83" y="879"/>
                    </a:lnTo>
                    <a:lnTo>
                      <a:pt x="67" y="878"/>
                    </a:lnTo>
                    <a:lnTo>
                      <a:pt x="50" y="874"/>
                    </a:lnTo>
                    <a:lnTo>
                      <a:pt x="38" y="868"/>
                    </a:lnTo>
                    <a:lnTo>
                      <a:pt x="25" y="858"/>
                    </a:lnTo>
                    <a:lnTo>
                      <a:pt x="16" y="847"/>
                    </a:lnTo>
                    <a:lnTo>
                      <a:pt x="10" y="835"/>
                    </a:lnTo>
                    <a:lnTo>
                      <a:pt x="3" y="812"/>
                    </a:lnTo>
                    <a:lnTo>
                      <a:pt x="2" y="788"/>
                    </a:lnTo>
                    <a:lnTo>
                      <a:pt x="1" y="764"/>
                    </a:lnTo>
                    <a:lnTo>
                      <a:pt x="0" y="734"/>
                    </a:lnTo>
                    <a:lnTo>
                      <a:pt x="2" y="708"/>
                    </a:lnTo>
                    <a:lnTo>
                      <a:pt x="3" y="680"/>
                    </a:lnTo>
                    <a:lnTo>
                      <a:pt x="4" y="655"/>
                    </a:lnTo>
                    <a:lnTo>
                      <a:pt x="6" y="629"/>
                    </a:lnTo>
                    <a:lnTo>
                      <a:pt x="9" y="609"/>
                    </a:lnTo>
                    <a:lnTo>
                      <a:pt x="12" y="587"/>
                    </a:lnTo>
                    <a:lnTo>
                      <a:pt x="16" y="570"/>
                    </a:lnTo>
                    <a:lnTo>
                      <a:pt x="22" y="559"/>
                    </a:lnTo>
                    <a:lnTo>
                      <a:pt x="31" y="548"/>
                    </a:lnTo>
                    <a:lnTo>
                      <a:pt x="40" y="541"/>
                    </a:lnTo>
                    <a:lnTo>
                      <a:pt x="52" y="533"/>
                    </a:lnTo>
                    <a:lnTo>
                      <a:pt x="63" y="531"/>
                    </a:lnTo>
                    <a:lnTo>
                      <a:pt x="77" y="528"/>
                    </a:lnTo>
                    <a:lnTo>
                      <a:pt x="95" y="527"/>
                    </a:lnTo>
                    <a:lnTo>
                      <a:pt x="111" y="528"/>
                    </a:lnTo>
                    <a:lnTo>
                      <a:pt x="133" y="531"/>
                    </a:lnTo>
                    <a:lnTo>
                      <a:pt x="152" y="532"/>
                    </a:lnTo>
                    <a:lnTo>
                      <a:pt x="168" y="533"/>
                    </a:lnTo>
                    <a:lnTo>
                      <a:pt x="190" y="534"/>
                    </a:lnTo>
                    <a:lnTo>
                      <a:pt x="213" y="531"/>
                    </a:lnTo>
                    <a:lnTo>
                      <a:pt x="232" y="527"/>
                    </a:lnTo>
                    <a:lnTo>
                      <a:pt x="250" y="520"/>
                    </a:lnTo>
                    <a:lnTo>
                      <a:pt x="262" y="513"/>
                    </a:lnTo>
                    <a:lnTo>
                      <a:pt x="274" y="502"/>
                    </a:lnTo>
                    <a:lnTo>
                      <a:pt x="283" y="488"/>
                    </a:lnTo>
                    <a:lnTo>
                      <a:pt x="289" y="474"/>
                    </a:lnTo>
                    <a:lnTo>
                      <a:pt x="291" y="459"/>
                    </a:lnTo>
                    <a:lnTo>
                      <a:pt x="290" y="448"/>
                    </a:lnTo>
                    <a:lnTo>
                      <a:pt x="289" y="427"/>
                    </a:lnTo>
                    <a:lnTo>
                      <a:pt x="290" y="406"/>
                    </a:lnTo>
                    <a:lnTo>
                      <a:pt x="294" y="390"/>
                    </a:lnTo>
                    <a:lnTo>
                      <a:pt x="299" y="375"/>
                    </a:lnTo>
                    <a:lnTo>
                      <a:pt x="306" y="364"/>
                    </a:lnTo>
                    <a:lnTo>
                      <a:pt x="320" y="353"/>
                    </a:lnTo>
                    <a:lnTo>
                      <a:pt x="335" y="345"/>
                    </a:lnTo>
                    <a:lnTo>
                      <a:pt x="354" y="339"/>
                    </a:lnTo>
                    <a:lnTo>
                      <a:pt x="373" y="334"/>
                    </a:lnTo>
                    <a:lnTo>
                      <a:pt x="389" y="330"/>
                    </a:lnTo>
                    <a:lnTo>
                      <a:pt x="409" y="327"/>
                    </a:lnTo>
                    <a:lnTo>
                      <a:pt x="428" y="323"/>
                    </a:lnTo>
                    <a:lnTo>
                      <a:pt x="450" y="317"/>
                    </a:lnTo>
                    <a:lnTo>
                      <a:pt x="471" y="308"/>
                    </a:lnTo>
                    <a:lnTo>
                      <a:pt x="489" y="294"/>
                    </a:lnTo>
                    <a:close/>
                  </a:path>
                </a:pathLst>
              </a:custGeom>
              <a:solidFill>
                <a:schemeClr val="bg2"/>
              </a:solidFill>
              <a:ln w="9525" cmpd="sng">
                <a:solidFill>
                  <a:srgbClr val="000000"/>
                </a:solidFill>
                <a:prstDash val="solid"/>
                <a:round/>
                <a:headEnd/>
                <a:tailEnd/>
              </a:ln>
              <a:effectLst>
                <a:outerShdw dist="35921" dir="2700000" algn="ctr" rotWithShape="0">
                  <a:srgbClr val="000000"/>
                </a:outerShdw>
              </a:effectLst>
            </p:spPr>
            <p:txBody>
              <a:bodyPr/>
              <a:lstStyle/>
              <a:p>
                <a:endParaRPr lang="en-US" dirty="0"/>
              </a:p>
            </p:txBody>
          </p:sp>
        </p:grpSp>
        <p:sp>
          <p:nvSpPr>
            <p:cNvPr id="12294" name="TextBox 4"/>
            <p:cNvSpPr txBox="1">
              <a:spLocks noChangeArrowheads="1"/>
            </p:cNvSpPr>
            <p:nvPr/>
          </p:nvSpPr>
          <p:spPr bwMode="auto">
            <a:xfrm>
              <a:off x="2857523" y="3742242"/>
              <a:ext cx="137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sz="2200" dirty="0"/>
                <a:t>Packing </a:t>
              </a:r>
              <a:br>
                <a:rPr lang="en-US" sz="2200" dirty="0"/>
              </a:br>
              <a:r>
                <a:rPr lang="en-US" sz="2200" dirty="0"/>
                <a:t>Algorithm</a:t>
              </a:r>
            </a:p>
          </p:txBody>
        </p:sp>
        <p:sp>
          <p:nvSpPr>
            <p:cNvPr id="12295" name="TextBox 13"/>
            <p:cNvSpPr txBox="1">
              <a:spLocks noChangeArrowheads="1"/>
            </p:cNvSpPr>
            <p:nvPr/>
          </p:nvSpPr>
          <p:spPr bwMode="auto">
            <a:xfrm>
              <a:off x="5417568" y="4023070"/>
              <a:ext cx="1277079" cy="34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sz="2200" dirty="0"/>
                <a:t>Visualization</a:t>
              </a:r>
            </a:p>
          </p:txBody>
        </p:sp>
        <p:sp>
          <p:nvSpPr>
            <p:cNvPr id="12296" name="TextBox 15"/>
            <p:cNvSpPr txBox="1">
              <a:spLocks noChangeArrowheads="1"/>
            </p:cNvSpPr>
            <p:nvPr/>
          </p:nvSpPr>
          <p:spPr bwMode="auto">
            <a:xfrm>
              <a:off x="4297563" y="2754357"/>
              <a:ext cx="969776" cy="613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ctr" eaLnBrk="1" hangingPunct="1"/>
              <a:r>
                <a:rPr lang="en-US" sz="2200" dirty="0"/>
                <a:t>Logistics</a:t>
              </a:r>
              <a:br>
                <a:rPr lang="en-US" sz="2200" dirty="0"/>
              </a:br>
              <a:r>
                <a:rPr lang="en-US" sz="2200" dirty="0"/>
                <a:t>Modeling</a:t>
              </a:r>
            </a:p>
          </p:txBody>
        </p:sp>
        <p:sp>
          <p:nvSpPr>
            <p:cNvPr id="12297" name="TextBox 16"/>
            <p:cNvSpPr txBox="1">
              <a:spLocks noChangeArrowheads="1"/>
            </p:cNvSpPr>
            <p:nvPr/>
          </p:nvSpPr>
          <p:spPr bwMode="auto">
            <a:xfrm>
              <a:off x="2878817" y="1894538"/>
              <a:ext cx="1566454"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sz="2200" dirty="0"/>
                <a:t>Data Input/</a:t>
              </a:r>
            </a:p>
            <a:p>
              <a:pPr eaLnBrk="1" hangingPunct="1"/>
              <a:r>
                <a:rPr lang="en-US" sz="2200" dirty="0"/>
                <a:t>Output</a:t>
              </a:r>
            </a:p>
            <a:p>
              <a:pPr eaLnBrk="1" hangingPunct="1"/>
              <a:endParaRPr lang="en-US" sz="2200" dirty="0"/>
            </a:p>
          </p:txBody>
        </p:sp>
        <p:sp>
          <p:nvSpPr>
            <p:cNvPr id="12298" name="TextBox 17"/>
            <p:cNvSpPr txBox="1">
              <a:spLocks noChangeArrowheads="1"/>
            </p:cNvSpPr>
            <p:nvPr/>
          </p:nvSpPr>
          <p:spPr bwMode="auto">
            <a:xfrm>
              <a:off x="5914358" y="1891278"/>
              <a:ext cx="68640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r" eaLnBrk="1" hangingPunct="1"/>
              <a:r>
                <a:rPr lang="en-US" sz="2200" dirty="0"/>
                <a:t>GUI</a:t>
              </a:r>
            </a:p>
          </p:txBody>
        </p:sp>
      </p:grpSp>
      <p:sp>
        <p:nvSpPr>
          <p:cNvPr id="18" name="TextBox 3"/>
          <p:cNvSpPr txBox="1">
            <a:spLocks noChangeArrowheads="1"/>
          </p:cNvSpPr>
          <p:nvPr/>
        </p:nvSpPr>
        <p:spPr bwMode="auto">
          <a:xfrm>
            <a:off x="608013" y="1343025"/>
            <a:ext cx="86820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1200">
                <a:solidFill>
                  <a:schemeClr val="tx1"/>
                </a:solidFill>
                <a:latin typeface="Arial" charset="0"/>
              </a:defRPr>
            </a:lvl1pPr>
            <a:lvl2pPr marL="736600" indent="-34290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spcAft>
                <a:spcPts val="600"/>
              </a:spcAft>
              <a:buClr>
                <a:srgbClr val="002060"/>
              </a:buClr>
              <a:buFont typeface="Wingdings" pitchFamily="2" charset="2"/>
              <a:buChar char="Ø"/>
            </a:pPr>
            <a:r>
              <a:rPr lang="en-US" sz="2400" dirty="0" smtClean="0"/>
              <a:t>We broke the model into five key parts to address all needed capabilities</a:t>
            </a:r>
            <a:endParaRPr lang="en-US" sz="2400" dirty="0"/>
          </a:p>
        </p:txBody>
      </p:sp>
    </p:spTree>
    <p:extLst>
      <p:ext uri="{BB962C8B-B14F-4D97-AF65-F5344CB8AC3E}">
        <p14:creationId xmlns:p14="http://schemas.microsoft.com/office/powerpoint/2010/main" val="107754014"/>
      </p:ext>
    </p:extLst>
  </p:cSld>
  <p:clrMapOvr>
    <a:masterClrMapping/>
  </p:clrMapOvr>
  <p:timing>
    <p:tnLst>
      <p:par>
        <p:cTn id="1" dur="indefinite" restart="never" nodeType="tmRoot"/>
      </p:par>
    </p:tnLst>
  </p:timing>
</p:sld>
</file>

<file path=ppt/theme/theme1.xml><?xml version="1.0" encoding="utf-8"?>
<a:theme xmlns:a="http://schemas.openxmlformats.org/drawingml/2006/main" name="1 Blue Spot Color">
  <a:themeElements>
    <a:clrScheme name="1 Blue Spot Color 8">
      <a:dk1>
        <a:srgbClr val="000000"/>
      </a:dk1>
      <a:lt1>
        <a:srgbClr val="FFFFFF"/>
      </a:lt1>
      <a:dk2>
        <a:srgbClr val="B69404"/>
      </a:dk2>
      <a:lt2>
        <a:srgbClr val="C0C0C0"/>
      </a:lt2>
      <a:accent1>
        <a:srgbClr val="0000FF"/>
      </a:accent1>
      <a:accent2>
        <a:srgbClr val="E2E1C0"/>
      </a:accent2>
      <a:accent3>
        <a:srgbClr val="FFFFFF"/>
      </a:accent3>
      <a:accent4>
        <a:srgbClr val="000000"/>
      </a:accent4>
      <a:accent5>
        <a:srgbClr val="AAAAFF"/>
      </a:accent5>
      <a:accent6>
        <a:srgbClr val="CDCCAE"/>
      </a:accent6>
      <a:hlink>
        <a:srgbClr val="3D97AF"/>
      </a:hlink>
      <a:folHlink>
        <a:srgbClr val="B72C00"/>
      </a:folHlink>
    </a:clrScheme>
    <a:fontScheme name="1 Blue Spot Colo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45720" tIns="45720" rIns="4572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45720" tIns="45720" rIns="4572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1 Blue Spot Colo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 Blue Spot Colo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 Blue Spot Colo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 Blue Spot Colo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 Blue Spot Colo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 Blue Spot Colo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 Blue Spot Colo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 Blue Spot Color 8">
        <a:dk1>
          <a:srgbClr val="000000"/>
        </a:dk1>
        <a:lt1>
          <a:srgbClr val="FFFFFF"/>
        </a:lt1>
        <a:dk2>
          <a:srgbClr val="B69404"/>
        </a:dk2>
        <a:lt2>
          <a:srgbClr val="C0C0C0"/>
        </a:lt2>
        <a:accent1>
          <a:srgbClr val="0000FF"/>
        </a:accent1>
        <a:accent2>
          <a:srgbClr val="E2E1C0"/>
        </a:accent2>
        <a:accent3>
          <a:srgbClr val="FFFFFF"/>
        </a:accent3>
        <a:accent4>
          <a:srgbClr val="000000"/>
        </a:accent4>
        <a:accent5>
          <a:srgbClr val="AAAAFF"/>
        </a:accent5>
        <a:accent6>
          <a:srgbClr val="CDCCAE"/>
        </a:accent6>
        <a:hlink>
          <a:srgbClr val="3D97AF"/>
        </a:hlink>
        <a:folHlink>
          <a:srgbClr val="B72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B69404"/>
      </a:dk2>
      <a:lt2>
        <a:srgbClr val="C0C0C0"/>
      </a:lt2>
      <a:accent1>
        <a:srgbClr val="0000FF"/>
      </a:accent1>
      <a:accent2>
        <a:srgbClr val="E2E1C0"/>
      </a:accent2>
      <a:accent3>
        <a:srgbClr val="FFFFFF"/>
      </a:accent3>
      <a:accent4>
        <a:srgbClr val="000000"/>
      </a:accent4>
      <a:accent5>
        <a:srgbClr val="AAAAFF"/>
      </a:accent5>
      <a:accent6>
        <a:srgbClr val="CDCCAE"/>
      </a:accent6>
      <a:hlink>
        <a:srgbClr val="3D97AF"/>
      </a:hlink>
      <a:folHlink>
        <a:srgbClr val="B72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B69404"/>
      </a:dk2>
      <a:lt2>
        <a:srgbClr val="C0C0C0"/>
      </a:lt2>
      <a:accent1>
        <a:srgbClr val="0000FF"/>
      </a:accent1>
      <a:accent2>
        <a:srgbClr val="E2E1C0"/>
      </a:accent2>
      <a:accent3>
        <a:srgbClr val="FFFFFF"/>
      </a:accent3>
      <a:accent4>
        <a:srgbClr val="000000"/>
      </a:accent4>
      <a:accent5>
        <a:srgbClr val="AAAAFF"/>
      </a:accent5>
      <a:accent6>
        <a:srgbClr val="CDCCAE"/>
      </a:accent6>
      <a:hlink>
        <a:srgbClr val="3D97AF"/>
      </a:hlink>
      <a:folHlink>
        <a:srgbClr val="B72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C:\Documents and Settings\007238\Application Data\Microsoft\Templates\Firm Templates\1 Blue Spot Color.pot</Template>
  <TotalTime>9217</TotalTime>
  <Pages>8</Pages>
  <Words>2885</Words>
  <Application>Microsoft Office PowerPoint</Application>
  <PresentationFormat>Custom</PresentationFormat>
  <Paragraphs>355</Paragraphs>
  <Slides>24</Slides>
  <Notes>23</Notes>
  <HiddenSlides>0</HiddenSlides>
  <MMClips>1</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1 Blue Spot Color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Booz Allen Hamilton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Booz Allen User</dc:creator>
  <cp:lastModifiedBy>Fortin, William [USA]</cp:lastModifiedBy>
  <cp:revision>836</cp:revision>
  <cp:lastPrinted>2001-09-28T15:01:44Z</cp:lastPrinted>
  <dcterms:created xsi:type="dcterms:W3CDTF">2004-09-24T15:35:15Z</dcterms:created>
  <dcterms:modified xsi:type="dcterms:W3CDTF">2012-07-13T16:46:12Z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0x010100F3F418A15185F541AD1687F20D2A7598</vt:lpwstr>
  </property>
  <property fmtid="{D5CDD505-2E9C-101B-9397-08002B2CF9AE}" pid="3" name="PublishingExpirationDate">
    <vt:lpwstr/>
  </property>
  <property fmtid="{D5CDD505-2E9C-101B-9397-08002B2CF9AE}" pid="4" name="PublishingStartDate">
    <vt:lpwstr/>
  </property>
</Properties>
</file>